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9" r:id="rId2"/>
    <p:sldId id="263" r:id="rId3"/>
    <p:sldId id="290" r:id="rId4"/>
    <p:sldId id="259" r:id="rId5"/>
    <p:sldId id="278" r:id="rId6"/>
    <p:sldId id="262" r:id="rId7"/>
    <p:sldId id="292" r:id="rId8"/>
    <p:sldId id="260" r:id="rId9"/>
    <p:sldId id="293" r:id="rId10"/>
    <p:sldId id="276" r:id="rId11"/>
    <p:sldId id="284" r:id="rId12"/>
    <p:sldId id="273" r:id="rId13"/>
    <p:sldId id="291"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F5F7F6"/>
    <a:srgbClr val="5ACDE8"/>
    <a:srgbClr val="FFFFFF"/>
    <a:srgbClr val="30778B"/>
    <a:srgbClr val="C1DDDE"/>
    <a:srgbClr val="7EB4B4"/>
    <a:srgbClr val="C5B6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p:scale>
          <a:sx n="75" d="100"/>
          <a:sy n="75" d="100"/>
        </p:scale>
        <p:origin x="955" y="30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sv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14-10-2022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10/14/2022</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AD0D46FB-2627-4B7A-B5F3-50CB6E50C08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A2D87D5B-5228-4E29-BBFC-6DDF6F4F30B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8483C134-D870-436E-8492-0399601851A9}"/>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
        <p:nvSpPr>
          <p:cNvPr id="8" name="Footer Placeholder 5">
            <a:extLst>
              <a:ext uri="{FF2B5EF4-FFF2-40B4-BE49-F238E27FC236}">
                <a16:creationId xmlns:a16="http://schemas.microsoft.com/office/drawing/2014/main" id="{E762DBF3-749B-4634-8DE9-10D10B5A13D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966AC3CE-BC41-4EAA-8BA7-47AE0C7E1360}"/>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
        <p:nvSpPr>
          <p:cNvPr id="8" name="Footer Placeholder 5">
            <a:extLst>
              <a:ext uri="{FF2B5EF4-FFF2-40B4-BE49-F238E27FC236}">
                <a16:creationId xmlns:a16="http://schemas.microsoft.com/office/drawing/2014/main" id="{6D9E0C2B-6B4F-467A-B59E-08BDF23489FD}"/>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10" name="Footer Placeholder 5">
            <a:extLst>
              <a:ext uri="{FF2B5EF4-FFF2-40B4-BE49-F238E27FC236}">
                <a16:creationId xmlns:a16="http://schemas.microsoft.com/office/drawing/2014/main" id="{D641D5FB-4FD8-463D-8D6C-5AF0DC90F43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5">
            <a:extLst>
              <a:ext uri="{FF2B5EF4-FFF2-40B4-BE49-F238E27FC236}">
                <a16:creationId xmlns:a16="http://schemas.microsoft.com/office/drawing/2014/main" id="{24768F89-E5B9-4C28-8B98-379C95F40D6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2B9FB690-6B8C-48E1-81AE-E31982849591}"/>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10/14/2022</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04FC612D-148D-49B6-891E-A9D0AAE02910}"/>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
        <p:nvSpPr>
          <p:cNvPr id="8" name="Footer Placeholder 5">
            <a:extLst>
              <a:ext uri="{FF2B5EF4-FFF2-40B4-BE49-F238E27FC236}">
                <a16:creationId xmlns:a16="http://schemas.microsoft.com/office/drawing/2014/main" id="{015E3865-9DBF-44EC-BC20-A3817C7B5879}"/>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10/14/2022</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10/14/2022</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10/14/2022</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10/14/2022</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10/14/2022</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10/14/2022</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10/14/2022</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10" name="Footer Placeholder 5">
            <a:extLst>
              <a:ext uri="{FF2B5EF4-FFF2-40B4-BE49-F238E27FC236}">
                <a16:creationId xmlns:a16="http://schemas.microsoft.com/office/drawing/2014/main" id="{DA583552-99B0-4F16-8E2A-10396E39566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10/14/2022</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
        <p:nvSpPr>
          <p:cNvPr id="8" name="Footer Placeholder 5">
            <a:extLst>
              <a:ext uri="{FF2B5EF4-FFF2-40B4-BE49-F238E27FC236}">
                <a16:creationId xmlns:a16="http://schemas.microsoft.com/office/drawing/2014/main" id="{60D83991-0CAC-4149-AF68-EA0449139E15}"/>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p:spPr>
        <p:txBody>
          <a:bodyPr/>
          <a:lstStyle/>
          <a:p>
            <a:fld id="{553F74D0-4CD6-4036-9C27-FC6A00732C4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913255" y="3284621"/>
            <a:ext cx="2141621" cy="380197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2003258" y="-288758"/>
            <a:ext cx="4006516" cy="7146758"/>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587167" y="-1065046"/>
            <a:ext cx="3849104" cy="520390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2A5A8793-40F0-452A-8A6C-E195F8A02B22}"/>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10/14/2022</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svg"/><Relationship Id="rId7" Type="http://schemas.openxmlformats.org/officeDocument/2006/relationships/image" Target="../media/image10.sv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278539D-9B2D-4B13-A3DF-3ACC0679F434}"/>
              </a:ext>
            </a:extLst>
          </p:cNvPr>
          <p:cNvSpPr>
            <a:spLocks noChangeArrowheads="1"/>
          </p:cNvSpPr>
          <p:nvPr/>
        </p:nvSpPr>
        <p:spPr bwMode="auto">
          <a:xfrm>
            <a:off x="671735" y="1142455"/>
            <a:ext cx="10848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IN" altLang="en-US" sz="2200" b="1" dirty="0">
                <a:solidFill>
                  <a:srgbClr val="002060"/>
                </a:solidFill>
                <a:latin typeface="Times New Roman" panose="02020603050405020304" pitchFamily="18" charset="0"/>
                <a:cs typeface="Times New Roman" panose="02020603050405020304" pitchFamily="18" charset="0"/>
              </a:rPr>
              <a:t>IEEE International Conference on </a:t>
            </a:r>
          </a:p>
          <a:p>
            <a:pPr algn="ctr" eaLnBrk="1" hangingPunct="1">
              <a:spcBef>
                <a:spcPct val="0"/>
              </a:spcBef>
              <a:buFontTx/>
              <a:buNone/>
            </a:pPr>
            <a:r>
              <a:rPr lang="en-US" altLang="en-US" sz="2200" b="1" dirty="0">
                <a:solidFill>
                  <a:srgbClr val="002060"/>
                </a:solidFill>
                <a:latin typeface="Times New Roman" panose="02020603050405020304" pitchFamily="18" charset="0"/>
                <a:cs typeface="Times New Roman" panose="02020603050405020304" pitchFamily="18" charset="0"/>
              </a:rPr>
              <a:t>Trends in Quantum Computing and Emerging Business Technologies (TQCEBT – 2022)</a:t>
            </a:r>
            <a:endParaRPr lang="en-IN" altLang="en-US" sz="2200" b="1" dirty="0">
              <a:solidFill>
                <a:srgbClr val="002060"/>
              </a:solidFill>
              <a:latin typeface="Times New Roman" panose="02020603050405020304" pitchFamily="18" charset="0"/>
              <a:cs typeface="Times New Roman" panose="02020603050405020304" pitchFamily="18" charset="0"/>
            </a:endParaRPr>
          </a:p>
          <a:p>
            <a:pPr algn="ctr" eaLnBrk="1" hangingPunct="1">
              <a:spcBef>
                <a:spcPct val="0"/>
              </a:spcBef>
              <a:buFontTx/>
              <a:buNone/>
            </a:pPr>
            <a:r>
              <a:rPr lang="en-IN" altLang="en-US" sz="1600" b="1" dirty="0">
                <a:solidFill>
                  <a:srgbClr val="002060"/>
                </a:solidFill>
                <a:latin typeface="Times New Roman" panose="02020603050405020304" pitchFamily="18" charset="0"/>
                <a:cs typeface="Times New Roman" panose="02020603050405020304" pitchFamily="18" charset="0"/>
              </a:rPr>
              <a:t>13-14-15, October’2022</a:t>
            </a:r>
            <a:endParaRPr lang="en-IN" altLang="en-US" sz="1600"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9244313E-1937-47FF-9E7B-574DEFE93AC4}"/>
              </a:ext>
            </a:extLst>
          </p:cNvPr>
          <p:cNvSpPr txBox="1">
            <a:spLocks/>
          </p:cNvSpPr>
          <p:nvPr/>
        </p:nvSpPr>
        <p:spPr bwMode="auto">
          <a:xfrm>
            <a:off x="2676524" y="3019798"/>
            <a:ext cx="7220743"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500" b="1" dirty="0">
                <a:solidFill>
                  <a:srgbClr val="002060"/>
                </a:solidFill>
                <a:latin typeface="Times New Roman" panose="02020603050405020304" pitchFamily="18" charset="0"/>
                <a:cs typeface="Times New Roman" panose="02020603050405020304" pitchFamily="18" charset="0"/>
              </a:rPr>
              <a:t>Dark Web Image Classification using Quantum Convolution Neural Network</a:t>
            </a:r>
          </a:p>
        </p:txBody>
      </p:sp>
      <p:sp>
        <p:nvSpPr>
          <p:cNvPr id="5" name="TextBox 12">
            <a:extLst>
              <a:ext uri="{FF2B5EF4-FFF2-40B4-BE49-F238E27FC236}">
                <a16:creationId xmlns:a16="http://schemas.microsoft.com/office/drawing/2014/main" id="{8CB8972F-E406-4540-921F-01D113B5DBEE}"/>
              </a:ext>
            </a:extLst>
          </p:cNvPr>
          <p:cNvSpPr txBox="1">
            <a:spLocks noChangeArrowheads="1"/>
          </p:cNvSpPr>
          <p:nvPr/>
        </p:nvSpPr>
        <p:spPr bwMode="auto">
          <a:xfrm>
            <a:off x="3925642" y="2223332"/>
            <a:ext cx="4128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800" b="1" dirty="0">
                <a:latin typeface="Times New Roman" panose="02020603050405020304" pitchFamily="18" charset="0"/>
                <a:cs typeface="Times New Roman" panose="02020603050405020304" pitchFamily="18" charset="0"/>
              </a:rPr>
              <a:t>Technical Session #…… Paper ID #5233</a:t>
            </a:r>
            <a:endParaRPr lang="en-IN" altLang="en-US" sz="1800" b="1" dirty="0">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2D2AA9E-34E5-40A9-B4CF-0B8F5ACB3404}"/>
              </a:ext>
            </a:extLst>
          </p:cNvPr>
          <p:cNvSpPr>
            <a:spLocks noChangeArrowheads="1"/>
          </p:cNvSpPr>
          <p:nvPr/>
        </p:nvSpPr>
        <p:spPr bwMode="auto">
          <a:xfrm>
            <a:off x="4437738" y="4479972"/>
            <a:ext cx="3392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solidFill>
                  <a:srgbClr val="0000FF"/>
                </a:solidFill>
                <a:latin typeface="Times New Roman" panose="02020603050405020304" pitchFamily="18" charset="0"/>
                <a:cs typeface="Times New Roman" panose="02020603050405020304" pitchFamily="18" charset="0"/>
              </a:rPr>
              <a:t>www.ieeelavasa.christuniversity.in</a:t>
            </a:r>
            <a:endParaRPr lang="en-US" alt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1A33068-AEF6-4D12-B127-026233F2D4D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97268" y="169927"/>
            <a:ext cx="2126993" cy="760774"/>
          </a:xfrm>
          <a:prstGeom prst="rect">
            <a:avLst/>
          </a:prstGeom>
        </p:spPr>
      </p:pic>
      <p:pic>
        <p:nvPicPr>
          <p:cNvPr id="8" name="Picture 7">
            <a:extLst>
              <a:ext uri="{FF2B5EF4-FFF2-40B4-BE49-F238E27FC236}">
                <a16:creationId xmlns:a16="http://schemas.microsoft.com/office/drawing/2014/main" id="{710A2333-3DE6-4DB4-866D-A23BD4125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390" y="96160"/>
            <a:ext cx="2360275" cy="881333"/>
          </a:xfrm>
          <a:prstGeom prst="rect">
            <a:avLst/>
          </a:prstGeom>
        </p:spPr>
      </p:pic>
      <p:pic>
        <p:nvPicPr>
          <p:cNvPr id="9" name="Picture 8">
            <a:extLst>
              <a:ext uri="{FF2B5EF4-FFF2-40B4-BE49-F238E27FC236}">
                <a16:creationId xmlns:a16="http://schemas.microsoft.com/office/drawing/2014/main" id="{42363351-F0B7-43DE-8210-A262A9BBA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0336" y="77739"/>
            <a:ext cx="2128914" cy="918176"/>
          </a:xfrm>
          <a:prstGeom prst="rect">
            <a:avLst/>
          </a:prstGeom>
        </p:spPr>
      </p:pic>
      <p:pic>
        <p:nvPicPr>
          <p:cNvPr id="10" name="Picture 9">
            <a:extLst>
              <a:ext uri="{FF2B5EF4-FFF2-40B4-BE49-F238E27FC236}">
                <a16:creationId xmlns:a16="http://schemas.microsoft.com/office/drawing/2014/main" id="{17731D50-FD1E-4F1E-99AF-C60E963E4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028" y="108459"/>
            <a:ext cx="2175892" cy="881480"/>
          </a:xfrm>
          <a:prstGeom prst="rect">
            <a:avLst/>
          </a:prstGeom>
        </p:spPr>
      </p:pic>
      <p:graphicFrame>
        <p:nvGraphicFramePr>
          <p:cNvPr id="11" name="Table 10">
            <a:extLst>
              <a:ext uri="{FF2B5EF4-FFF2-40B4-BE49-F238E27FC236}">
                <a16:creationId xmlns:a16="http://schemas.microsoft.com/office/drawing/2014/main" id="{89DDEBDD-78F2-4B3E-A564-C1A49AD63983}"/>
              </a:ext>
            </a:extLst>
          </p:cNvPr>
          <p:cNvGraphicFramePr>
            <a:graphicFrameLocks noGrp="1"/>
          </p:cNvGraphicFramePr>
          <p:nvPr>
            <p:extLst>
              <p:ext uri="{D42A27DB-BD31-4B8C-83A1-F6EECF244321}">
                <p14:modId xmlns:p14="http://schemas.microsoft.com/office/powerpoint/2010/main" val="3967483384"/>
              </p:ext>
            </p:extLst>
          </p:nvPr>
        </p:nvGraphicFramePr>
        <p:xfrm>
          <a:off x="2188369" y="4870645"/>
          <a:ext cx="8128000" cy="134112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621193646"/>
                    </a:ext>
                  </a:extLst>
                </a:gridCol>
              </a:tblGrid>
              <a:tr h="370840">
                <a:tc>
                  <a:txBody>
                    <a:bodyPr/>
                    <a:lstStyle/>
                    <a:p>
                      <a:pPr algn="ctr"/>
                      <a:r>
                        <a:rPr lang="en-IN" sz="1600" b="1" dirty="0">
                          <a:solidFill>
                            <a:srgbClr val="002060"/>
                          </a:solidFill>
                          <a:latin typeface="Times New Roman" panose="02020603050405020304" pitchFamily="18" charset="0"/>
                          <a:cs typeface="Times New Roman" panose="02020603050405020304" pitchFamily="18" charset="0"/>
                        </a:rPr>
                        <a:t>Presenting Author: Soham Satish Bhoir.</a:t>
                      </a:r>
                    </a:p>
                    <a:p>
                      <a:pPr algn="ctr"/>
                      <a:r>
                        <a:rPr lang="en-IN" sz="1600" b="1" dirty="0">
                          <a:solidFill>
                            <a:srgbClr val="002060"/>
                          </a:solidFill>
                          <a:latin typeface="Times New Roman" panose="02020603050405020304" pitchFamily="18" charset="0"/>
                          <a:cs typeface="Times New Roman" panose="02020603050405020304" pitchFamily="18" charset="0"/>
                        </a:rPr>
                        <a:t>Affiliations: K. J. Somaiya College of Engineering.</a:t>
                      </a:r>
                    </a:p>
                    <a:p>
                      <a:pPr algn="ctr"/>
                      <a:r>
                        <a:rPr lang="en-IN" sz="1600" b="1" dirty="0">
                          <a:solidFill>
                            <a:srgbClr val="002060"/>
                          </a:solidFill>
                          <a:latin typeface="Times New Roman" panose="02020603050405020304" pitchFamily="18" charset="0"/>
                          <a:cs typeface="Times New Roman" panose="02020603050405020304" pitchFamily="18" charset="0"/>
                        </a:rPr>
                        <a:t>Regency </a:t>
                      </a:r>
                      <a:r>
                        <a:rPr lang="en-IN" sz="1600" b="1" dirty="0" err="1">
                          <a:solidFill>
                            <a:srgbClr val="002060"/>
                          </a:solidFill>
                          <a:latin typeface="Times New Roman" panose="02020603050405020304" pitchFamily="18" charset="0"/>
                          <a:cs typeface="Times New Roman" panose="02020603050405020304" pitchFamily="18" charset="0"/>
                        </a:rPr>
                        <a:t>Sarvam</a:t>
                      </a:r>
                      <a:r>
                        <a:rPr lang="en-IN" sz="1600" b="1" dirty="0">
                          <a:solidFill>
                            <a:srgbClr val="002060"/>
                          </a:solidFill>
                          <a:latin typeface="Times New Roman" panose="02020603050405020304" pitchFamily="18" charset="0"/>
                          <a:cs typeface="Times New Roman" panose="02020603050405020304" pitchFamily="18" charset="0"/>
                        </a:rPr>
                        <a:t>, Tower 5, Flat 505, Ganesh Mandir Road Titwala East  Manda, PIN Code: 421605, India</a:t>
                      </a:r>
                    </a:p>
                    <a:p>
                      <a:pPr algn="ctr"/>
                      <a:r>
                        <a:rPr lang="en-IN" i="1" dirty="0">
                          <a:solidFill>
                            <a:srgbClr val="002060"/>
                          </a:solidFill>
                          <a:latin typeface="Times New Roman" panose="02020603050405020304" pitchFamily="18" charset="0"/>
                          <a:cs typeface="Times New Roman" panose="02020603050405020304" pitchFamily="18" charset="0"/>
                        </a:rPr>
                        <a:t>soham.bhoir@somaiya.edu</a:t>
                      </a:r>
                      <a:endParaRPr lang="en-AS" i="1" dirty="0">
                        <a:solidFill>
                          <a:srgbClr val="00206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20870930"/>
                  </a:ext>
                </a:extLst>
              </a:tr>
            </a:tbl>
          </a:graphicData>
        </a:graphic>
      </p:graphicFrame>
      <p:sp>
        <p:nvSpPr>
          <p:cNvPr id="12" name="Isosceles Triangle 11">
            <a:extLst>
              <a:ext uri="{FF2B5EF4-FFF2-40B4-BE49-F238E27FC236}">
                <a16:creationId xmlns:a16="http://schemas.microsoft.com/office/drawing/2014/main" id="{0F5B3B56-0867-47CF-8C17-17C437903F39}"/>
              </a:ext>
            </a:extLst>
          </p:cNvPr>
          <p:cNvSpPr/>
          <p:nvPr/>
        </p:nvSpPr>
        <p:spPr>
          <a:xfrm rot="10800000">
            <a:off x="517581" y="4870645"/>
            <a:ext cx="524869" cy="597227"/>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B0237F81-0742-4A84-8250-C4237C5806C3}"/>
              </a:ext>
            </a:extLst>
          </p:cNvPr>
          <p:cNvSpPr/>
          <p:nvPr/>
        </p:nvSpPr>
        <p:spPr>
          <a:xfrm rot="6781688">
            <a:off x="1057302" y="5045426"/>
            <a:ext cx="591345" cy="572186"/>
          </a:xfrm>
          <a:prstGeom prst="triangle">
            <a:avLst>
              <a:gd name="adj" fmla="val 43828"/>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DC16398-B558-46F1-9ED5-1DE214F0997E}"/>
              </a:ext>
            </a:extLst>
          </p:cNvPr>
          <p:cNvSpPr/>
          <p:nvPr/>
        </p:nvSpPr>
        <p:spPr>
          <a:xfrm rot="10800000">
            <a:off x="10570037" y="2207832"/>
            <a:ext cx="781453" cy="769664"/>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17060BE-6614-49B2-AE8B-13AA77B8F50F}"/>
              </a:ext>
            </a:extLst>
          </p:cNvPr>
          <p:cNvSpPr/>
          <p:nvPr/>
        </p:nvSpPr>
        <p:spPr>
          <a:xfrm rot="13850261">
            <a:off x="11021063" y="2390546"/>
            <a:ext cx="660853" cy="76966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5">
            <a:extLst>
              <a:ext uri="{FF2B5EF4-FFF2-40B4-BE49-F238E27FC236}">
                <a16:creationId xmlns:a16="http://schemas.microsoft.com/office/drawing/2014/main" id="{F9D5A62D-1907-48B7-A392-8EE9781EDAAF}"/>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7294485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1CAEC4-489B-407F-B9C6-AABF4856C62A}"/>
              </a:ext>
            </a:extLst>
          </p:cNvPr>
          <p:cNvSpPr txBox="1"/>
          <p:nvPr/>
        </p:nvSpPr>
        <p:spPr>
          <a:xfrm>
            <a:off x="-1343070" y="312882"/>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RESULT</a:t>
            </a:r>
          </a:p>
        </p:txBody>
      </p:sp>
      <p:sp>
        <p:nvSpPr>
          <p:cNvPr id="6" name="Rectangle 5">
            <a:extLst>
              <a:ext uri="{FF2B5EF4-FFF2-40B4-BE49-F238E27FC236}">
                <a16:creationId xmlns:a16="http://schemas.microsoft.com/office/drawing/2014/main" id="{34E67AF2-EDC1-417F-858D-62CF006BB149}"/>
              </a:ext>
            </a:extLst>
          </p:cNvPr>
          <p:cNvSpPr/>
          <p:nvPr/>
        </p:nvSpPr>
        <p:spPr>
          <a:xfrm>
            <a:off x="6986717" y="4247391"/>
            <a:ext cx="4802827" cy="1661993"/>
          </a:xfrm>
          <a:prstGeom prst="rect">
            <a:avLst/>
          </a:prstGeom>
        </p:spPr>
        <p:txBody>
          <a:bodyPr wrap="square">
            <a:spAutoFit/>
          </a:bodyPr>
          <a:lstStyle/>
          <a:p>
            <a:pPr hangingPunct="0"/>
            <a:r>
              <a:rPr lang="en-US" sz="1700" dirty="0">
                <a:solidFill>
                  <a:srgbClr val="002060"/>
                </a:solidFill>
                <a:latin typeface="Times New Roman" panose="02020603050405020304" pitchFamily="18" charset="0"/>
                <a:cs typeface="Times New Roman" panose="02020603050405020304" pitchFamily="18" charset="0"/>
              </a:rPr>
              <a:t>Machine learning models use epochs to determine which model represents the sample with the lowest amount of error. Before training the neural network, the epoch and batch size must be specified. Figure 2 shows how the negative log-likelihood loss varies over training iterations. </a:t>
            </a:r>
            <a:endParaRPr lang="en-IN" sz="1700" dirty="0">
              <a:solidFill>
                <a:srgbClr val="00206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B104C52-0C64-448C-A5A5-13A9EBBD73D5}"/>
              </a:ext>
            </a:extLst>
          </p:cNvPr>
          <p:cNvSpPr/>
          <p:nvPr/>
        </p:nvSpPr>
        <p:spPr>
          <a:xfrm>
            <a:off x="932154" y="4369893"/>
            <a:ext cx="4909845" cy="1753109"/>
          </a:xfrm>
          <a:prstGeom prst="rect">
            <a:avLst/>
          </a:prstGeom>
        </p:spPr>
        <p:txBody>
          <a:bodyPr wrap="square">
            <a:spAutoFit/>
          </a:bodyPr>
          <a:lstStyle/>
          <a:p>
            <a:pPr algn="just">
              <a:lnSpc>
                <a:spcPct val="107000"/>
              </a:lnSpc>
              <a:spcAft>
                <a:spcPts val="800"/>
              </a:spcAft>
            </a:pPr>
            <a:r>
              <a:rPr lang="en-IN" sz="1700" dirty="0">
                <a:solidFill>
                  <a:srgbClr val="002060"/>
                </a:solidFill>
                <a:latin typeface="Times New Roman" panose="02020603050405020304" pitchFamily="18" charset="0"/>
                <a:cs typeface="Times New Roman" panose="02020603050405020304" pitchFamily="18" charset="0"/>
              </a:rPr>
              <a:t>Figure  1 shows the performance graph of the proposed model. The data size of 1242 images, and the model performance time is in a few milliseconds. The result shows that quantum-based models significantly reduce training time even with large data sizes. </a:t>
            </a:r>
            <a:endParaRPr lang="en-US" sz="1700"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pic>
        <p:nvPicPr>
          <p:cNvPr id="12" name="Picture 11">
            <a:extLst>
              <a:ext uri="{FF2B5EF4-FFF2-40B4-BE49-F238E27FC236}">
                <a16:creationId xmlns:a16="http://schemas.microsoft.com/office/drawing/2014/main" id="{36B1640C-FCBD-4C0C-9527-7BA289D63D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561" y="1052798"/>
            <a:ext cx="4415665" cy="3115622"/>
          </a:xfrm>
          <a:prstGeom prst="rect">
            <a:avLst/>
          </a:prstGeom>
        </p:spPr>
      </p:pic>
      <p:sp>
        <p:nvSpPr>
          <p:cNvPr id="8" name="Isosceles Triangle 7">
            <a:extLst>
              <a:ext uri="{FF2B5EF4-FFF2-40B4-BE49-F238E27FC236}">
                <a16:creationId xmlns:a16="http://schemas.microsoft.com/office/drawing/2014/main" id="{572CCEC9-75EC-4474-BA68-882B7E0AB58B}"/>
              </a:ext>
            </a:extLst>
          </p:cNvPr>
          <p:cNvSpPr/>
          <p:nvPr/>
        </p:nvSpPr>
        <p:spPr>
          <a:xfrm rot="8945180">
            <a:off x="-888755" y="4820480"/>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453C15BE-2107-41D2-9523-A3AFE2C44609}"/>
              </a:ext>
            </a:extLst>
          </p:cNvPr>
          <p:cNvSpPr/>
          <p:nvPr/>
        </p:nvSpPr>
        <p:spPr>
          <a:xfrm rot="10800000">
            <a:off x="-1157055" y="0"/>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D32B14B8-7D4A-49B2-B5AB-A28A9442B490}"/>
              </a:ext>
            </a:extLst>
          </p:cNvPr>
          <p:cNvSpPr/>
          <p:nvPr/>
        </p:nvSpPr>
        <p:spPr>
          <a:xfrm rot="12499195">
            <a:off x="11617411" y="530342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296970B6-C337-43E1-A8AD-52EB56268E4C}"/>
              </a:ext>
            </a:extLst>
          </p:cNvPr>
          <p:cNvSpPr/>
          <p:nvPr/>
        </p:nvSpPr>
        <p:spPr>
          <a:xfrm rot="10800000">
            <a:off x="11581604" y="-198549"/>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 name="Table 1">
            <a:extLst>
              <a:ext uri="{FF2B5EF4-FFF2-40B4-BE49-F238E27FC236}">
                <a16:creationId xmlns:a16="http://schemas.microsoft.com/office/drawing/2014/main" id="{D92217B4-C552-4413-93C6-418BC4BB85BD}"/>
              </a:ext>
            </a:extLst>
          </p:cNvPr>
          <p:cNvGraphicFramePr>
            <a:graphicFrameLocks noGrp="1"/>
          </p:cNvGraphicFramePr>
          <p:nvPr>
            <p:extLst>
              <p:ext uri="{D42A27DB-BD31-4B8C-83A1-F6EECF244321}">
                <p14:modId xmlns:p14="http://schemas.microsoft.com/office/powerpoint/2010/main" val="3830692089"/>
              </p:ext>
            </p:extLst>
          </p:nvPr>
        </p:nvGraphicFramePr>
        <p:xfrm>
          <a:off x="932154" y="1024455"/>
          <a:ext cx="4767309" cy="3194458"/>
        </p:xfrm>
        <a:graphic>
          <a:graphicData uri="http://schemas.openxmlformats.org/drawingml/2006/table">
            <a:tbl>
              <a:tblPr firstRow="1" bandRow="1">
                <a:tableStyleId>{5940675A-B579-460E-94D1-54222C63F5DA}</a:tableStyleId>
              </a:tblPr>
              <a:tblGrid>
                <a:gridCol w="4767309">
                  <a:extLst>
                    <a:ext uri="{9D8B030D-6E8A-4147-A177-3AD203B41FA5}">
                      <a16:colId xmlns:a16="http://schemas.microsoft.com/office/drawing/2014/main" val="4155164458"/>
                    </a:ext>
                  </a:extLst>
                </a:gridCol>
              </a:tblGrid>
              <a:tr h="3194458">
                <a:tc>
                  <a:txBody>
                    <a:bodyPr/>
                    <a:lstStyle/>
                    <a:p>
                      <a:endParaRPr lang="en-IN" dirty="0"/>
                    </a:p>
                  </a:txBody>
                  <a:tcPr/>
                </a:tc>
                <a:extLst>
                  <a:ext uri="{0D108BD9-81ED-4DB2-BD59-A6C34878D82A}">
                    <a16:rowId xmlns:a16="http://schemas.microsoft.com/office/drawing/2014/main" val="2678132388"/>
                  </a:ext>
                </a:extLst>
              </a:tr>
            </a:tbl>
          </a:graphicData>
        </a:graphic>
      </p:graphicFrame>
      <p:pic>
        <p:nvPicPr>
          <p:cNvPr id="15" name="Picture 14">
            <a:extLst>
              <a:ext uri="{FF2B5EF4-FFF2-40B4-BE49-F238E27FC236}">
                <a16:creationId xmlns:a16="http://schemas.microsoft.com/office/drawing/2014/main" id="{C2B73346-777A-4BAD-8E18-B6CD88C63F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154" y="1021506"/>
            <a:ext cx="4767309" cy="3178206"/>
          </a:xfrm>
          <a:prstGeom prst="rect">
            <a:avLst/>
          </a:prstGeom>
        </p:spPr>
      </p:pic>
    </p:spTree>
    <p:extLst>
      <p:ext uri="{BB962C8B-B14F-4D97-AF65-F5344CB8AC3E}">
        <p14:creationId xmlns:p14="http://schemas.microsoft.com/office/powerpoint/2010/main" val="4588582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sosceles Triangle 5">
            <a:extLst>
              <a:ext uri="{FF2B5EF4-FFF2-40B4-BE49-F238E27FC236}">
                <a16:creationId xmlns:a16="http://schemas.microsoft.com/office/drawing/2014/main" id="{4436714D-8357-42E9-97D3-AA286BDE63ED}"/>
              </a:ext>
            </a:extLst>
          </p:cNvPr>
          <p:cNvSpPr/>
          <p:nvPr/>
        </p:nvSpPr>
        <p:spPr>
          <a:xfrm>
            <a:off x="7952375" y="533957"/>
            <a:ext cx="3403696" cy="477949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2">
            <a:extLst>
              <a:ext uri="{FF2B5EF4-FFF2-40B4-BE49-F238E27FC236}">
                <a16:creationId xmlns:a16="http://schemas.microsoft.com/office/drawing/2014/main" id="{93DFC4F0-E8CB-4A42-B052-AD7FE9566D5A}"/>
              </a:ext>
            </a:extLst>
          </p:cNvPr>
          <p:cNvPicPr>
            <a:picLocks noGrp="1" noChangeAspect="1"/>
          </p:cNvPicPr>
          <p:nvPr>
            <p:ph type="pic" sz="quarter" idx="13"/>
          </p:nvPr>
        </p:nvPicPr>
        <p:blipFill rotWithShape="1">
          <a:blip r:embed="rId2">
            <a:lum bright="70000" contrast="-70000"/>
            <a:extLst>
              <a:ext uri="{28A0092B-C50C-407E-A947-70E740481C1C}">
                <a14:useLocalDpi xmlns:a14="http://schemas.microsoft.com/office/drawing/2010/main" val="0"/>
              </a:ext>
            </a:extLst>
          </a:blip>
          <a:srcRect l="1" t="-1401" r="-1963" b="595"/>
          <a:stretch/>
        </p:blipFill>
        <p:spPr>
          <a:xfrm flipH="1">
            <a:off x="9155287" y="2695264"/>
            <a:ext cx="874362" cy="864444"/>
          </a:xfrm>
        </p:spPr>
      </p:pic>
      <p:sp>
        <p:nvSpPr>
          <p:cNvPr id="7" name="Isosceles Triangle 6">
            <a:extLst>
              <a:ext uri="{FF2B5EF4-FFF2-40B4-BE49-F238E27FC236}">
                <a16:creationId xmlns:a16="http://schemas.microsoft.com/office/drawing/2014/main" id="{F0AA3436-9B55-4762-B7F7-3981CC3BADBE}"/>
              </a:ext>
            </a:extLst>
          </p:cNvPr>
          <p:cNvSpPr/>
          <p:nvPr/>
        </p:nvSpPr>
        <p:spPr>
          <a:xfrm rot="10800000">
            <a:off x="10070339" y="2309267"/>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C6FF74B1-EE3C-4B7A-8986-4975E8018ABF}"/>
              </a:ext>
            </a:extLst>
          </p:cNvPr>
          <p:cNvSpPr/>
          <p:nvPr/>
        </p:nvSpPr>
        <p:spPr>
          <a:xfrm>
            <a:off x="8742834" y="697837"/>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91585937-DA23-43A7-8DA5-AF9125081E5D}"/>
              </a:ext>
            </a:extLst>
          </p:cNvPr>
          <p:cNvSpPr/>
          <p:nvPr/>
        </p:nvSpPr>
        <p:spPr>
          <a:xfrm rot="10800000">
            <a:off x="7527558" y="4835284"/>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0FA390-9AB2-4D5C-A464-05CF3CF7EE7E}"/>
              </a:ext>
            </a:extLst>
          </p:cNvPr>
          <p:cNvSpPr/>
          <p:nvPr/>
        </p:nvSpPr>
        <p:spPr>
          <a:xfrm>
            <a:off x="8377192" y="3911085"/>
            <a:ext cx="2453565" cy="1169551"/>
          </a:xfrm>
          <a:prstGeom prst="rect">
            <a:avLst/>
          </a:prstGeom>
        </p:spPr>
        <p:txBody>
          <a:bodyPr wrap="square">
            <a:spAutoFit/>
          </a:bodyPr>
          <a:lstStyle/>
          <a:p>
            <a:pPr algn="ctr"/>
            <a:r>
              <a:rPr lang="en-US" sz="1400" dirty="0">
                <a:solidFill>
                  <a:srgbClr val="F5F7F6"/>
                </a:solidFill>
                <a:latin typeface="Roboto Light" panose="02000000000000000000" pitchFamily="2" charset="0"/>
                <a:ea typeface="Roboto Light" panose="02000000000000000000" pitchFamily="2" charset="0"/>
                <a:cs typeface="Times New Roman" panose="02020603050405020304" pitchFamily="18" charset="0"/>
              </a:rPr>
              <a:t>Quantum Computing has much upper hand over classical computing in terms of investigation, research etc.</a:t>
            </a:r>
            <a:endParaRPr lang="en-US" sz="1400" dirty="0">
              <a:solidFill>
                <a:srgbClr val="F5F7F6"/>
              </a:solidFill>
              <a:latin typeface="Roboto Light" panose="02000000000000000000" pitchFamily="2" charset="0"/>
              <a:ea typeface="Roboto Light" panose="02000000000000000000" pitchFamily="2" charset="0"/>
            </a:endParaRPr>
          </a:p>
        </p:txBody>
      </p:sp>
      <p:sp>
        <p:nvSpPr>
          <p:cNvPr id="10" name="Rectangle 9">
            <a:extLst>
              <a:ext uri="{FF2B5EF4-FFF2-40B4-BE49-F238E27FC236}">
                <a16:creationId xmlns:a16="http://schemas.microsoft.com/office/drawing/2014/main" id="{86698C3B-D678-440F-AD53-4FA77294EE5F}"/>
              </a:ext>
            </a:extLst>
          </p:cNvPr>
          <p:cNvSpPr/>
          <p:nvPr/>
        </p:nvSpPr>
        <p:spPr>
          <a:xfrm>
            <a:off x="622337" y="1781365"/>
            <a:ext cx="6186649" cy="2970044"/>
          </a:xfrm>
          <a:prstGeom prst="rect">
            <a:avLst/>
          </a:prstGeom>
        </p:spPr>
        <p:txBody>
          <a:bodyPr wrap="square">
            <a:spAutoFit/>
          </a:bodyPr>
          <a:lstStyle/>
          <a:p>
            <a:pPr algn="just" hangingPunct="0"/>
            <a:r>
              <a:rPr lang="en-US" sz="1700" dirty="0">
                <a:latin typeface="Times New Roman" panose="02020603050405020304" pitchFamily="18" charset="0"/>
                <a:cs typeface="Times New Roman" panose="02020603050405020304" pitchFamily="18" charset="0"/>
              </a:rPr>
              <a:t>The dark web data interests us for a variety of reasons. Typically, the investigation of abusive materials from the dark web. </a:t>
            </a:r>
          </a:p>
          <a:p>
            <a:pPr algn="just" hangingPunct="0"/>
            <a:r>
              <a:rPr lang="en-US" sz="1700" dirty="0">
                <a:latin typeface="Times New Roman" panose="02020603050405020304" pitchFamily="18" charset="0"/>
                <a:cs typeface="Times New Roman" panose="02020603050405020304" pitchFamily="18" charset="0"/>
              </a:rPr>
              <a:t>The proposed work extends the scope of dark web image investigation in two ways: first, collecting a sufficient number of image data sets for work and demonstrating QCNN's effectiveness for dark web image classification. The performance of the proposed model is in milliseconds to classify image data set of 1242 images on the Google </a:t>
            </a:r>
            <a:r>
              <a:rPr lang="en-US" sz="1700" dirty="0" err="1">
                <a:latin typeface="Times New Roman" panose="02020603050405020304" pitchFamily="18" charset="0"/>
                <a:cs typeface="Times New Roman" panose="02020603050405020304" pitchFamily="18" charset="0"/>
              </a:rPr>
              <a:t>colab</a:t>
            </a:r>
            <a:r>
              <a:rPr lang="en-US" sz="1700" dirty="0">
                <a:latin typeface="Times New Roman" panose="02020603050405020304" pitchFamily="18" charset="0"/>
                <a:cs typeface="Times New Roman" panose="02020603050405020304" pitchFamily="18" charset="0"/>
              </a:rPr>
              <a:t> environment. </a:t>
            </a:r>
            <a:endParaRPr lang="en-IN" sz="1700" dirty="0">
              <a:latin typeface="Times New Roman" panose="02020603050405020304" pitchFamily="18" charset="0"/>
              <a:cs typeface="Times New Roman" panose="02020603050405020304" pitchFamily="18" charset="0"/>
            </a:endParaRPr>
          </a:p>
          <a:p>
            <a:pPr algn="just" hangingPunct="0"/>
            <a:r>
              <a:rPr lang="en-US" sz="1700" dirty="0">
                <a:latin typeface="Times New Roman" panose="02020603050405020304" pitchFamily="18" charset="0"/>
                <a:cs typeface="Times New Roman" panose="02020603050405020304" pitchFamily="18" charset="0"/>
              </a:rPr>
              <a:t>Also, the proposed work’s novelty is that the image classification is conducted on dark web marketplace data. The combined custom and open data of different classes are used in the presented work. </a:t>
            </a:r>
            <a:endParaRPr lang="en-IN" sz="17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B9AC943-B639-4485-91B8-52D06DAA7162}"/>
              </a:ext>
            </a:extLst>
          </p:cNvPr>
          <p:cNvSpPr txBox="1"/>
          <p:nvPr/>
        </p:nvSpPr>
        <p:spPr>
          <a:xfrm>
            <a:off x="432464" y="405449"/>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CONCLUSION</a:t>
            </a:r>
          </a:p>
        </p:txBody>
      </p:sp>
      <p:sp>
        <p:nvSpPr>
          <p:cNvPr id="14" name="Footer Placeholder 5">
            <a:extLst>
              <a:ext uri="{FF2B5EF4-FFF2-40B4-BE49-F238E27FC236}">
                <a16:creationId xmlns:a16="http://schemas.microsoft.com/office/drawing/2014/main" id="{98B72EAC-9252-4C32-95E2-DCEDDA4AEE48}"/>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endParaRPr lang="en-IN" b="1" dirty="0">
              <a:solidFill>
                <a:schemeClr val="tx1"/>
              </a:solidFill>
            </a:endParaRPr>
          </a:p>
        </p:txBody>
      </p:sp>
    </p:spTree>
    <p:extLst>
      <p:ext uri="{BB962C8B-B14F-4D97-AF65-F5344CB8AC3E}">
        <p14:creationId xmlns:p14="http://schemas.microsoft.com/office/powerpoint/2010/main" val="14620072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3B0833-C182-4951-BC6D-AFA9DEA02496}"/>
              </a:ext>
            </a:extLst>
          </p:cNvPr>
          <p:cNvSpPr/>
          <p:nvPr/>
        </p:nvSpPr>
        <p:spPr>
          <a:xfrm>
            <a:off x="5437107" y="3037842"/>
            <a:ext cx="5339486" cy="1277786"/>
          </a:xfrm>
          <a:prstGeom prst="rect">
            <a:avLst/>
          </a:prstGeom>
        </p:spPr>
        <p:txBody>
          <a:bodyPr wrap="square">
            <a:spAutoFit/>
          </a:bodyPr>
          <a:lstStyle/>
          <a:p>
            <a:pPr algn="just">
              <a:lnSpc>
                <a:spcPct val="107000"/>
              </a:lnSpc>
              <a:spcAft>
                <a:spcPts val="800"/>
              </a:spcAft>
            </a:pP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Lorem ipsum dolor sit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amet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animal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conceptam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te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his,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legimus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inimicus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dissentiet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sed</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cum an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idque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possit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percipitur</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Reque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accusamus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has cu.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ex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eros</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utinam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ut</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alii</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saepe</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a:t>
            </a:r>
            <a:r>
              <a:rPr lang="en-US" dirty="0" err="1">
                <a:solidFill>
                  <a:srgbClr val="30778B"/>
                </a:solidFill>
                <a:latin typeface="Roboto" panose="02000000000000000000" pitchFamily="2" charset="0"/>
                <a:ea typeface="Roboto" panose="02000000000000000000" pitchFamily="2" charset="0"/>
                <a:cs typeface="Times New Roman" panose="02020603050405020304" pitchFamily="18" charset="0"/>
              </a:rPr>
              <a:t>dignissim</a:t>
            </a: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 usu. </a:t>
            </a:r>
          </a:p>
        </p:txBody>
      </p:sp>
      <p:sp>
        <p:nvSpPr>
          <p:cNvPr id="7" name="Subtitle 2">
            <a:extLst>
              <a:ext uri="{FF2B5EF4-FFF2-40B4-BE49-F238E27FC236}">
                <a16:creationId xmlns:a16="http://schemas.microsoft.com/office/drawing/2014/main" id="{71676C2B-EA47-4725-80EF-721C174B14A1}"/>
              </a:ext>
            </a:extLst>
          </p:cNvPr>
          <p:cNvSpPr txBox="1">
            <a:spLocks/>
          </p:cNvSpPr>
          <p:nvPr/>
        </p:nvSpPr>
        <p:spPr>
          <a:xfrm>
            <a:off x="5437106" y="2586606"/>
            <a:ext cx="2949247"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5F7F6"/>
                </a:solidFill>
                <a:latin typeface="Roboto Medium" panose="02000000000000000000" pitchFamily="2" charset="0"/>
                <a:ea typeface="Roboto Medium" panose="02000000000000000000" pitchFamily="2" charset="0"/>
              </a:rPr>
              <a:t>FUTURE SCOPE</a:t>
            </a:r>
          </a:p>
        </p:txBody>
      </p:sp>
      <p:sp>
        <p:nvSpPr>
          <p:cNvPr id="4" name="Picture Placeholder 3">
            <a:extLst>
              <a:ext uri="{FF2B5EF4-FFF2-40B4-BE49-F238E27FC236}">
                <a16:creationId xmlns:a16="http://schemas.microsoft.com/office/drawing/2014/main" id="{5CD8922E-9248-47C4-B197-15F486F274AF}"/>
              </a:ext>
            </a:extLst>
          </p:cNvPr>
          <p:cNvSpPr>
            <a:spLocks noGrp="1"/>
          </p:cNvSpPr>
          <p:nvPr>
            <p:ph type="pic" sz="quarter" idx="13"/>
          </p:nvPr>
        </p:nvSpPr>
        <p:spPr>
          <a:xfrm>
            <a:off x="832465" y="1175642"/>
            <a:ext cx="4211638" cy="4725988"/>
          </a:xfrm>
        </p:spPr>
      </p:sp>
      <p:sp>
        <p:nvSpPr>
          <p:cNvPr id="2" name="Footer Placeholder 1">
            <a:extLst>
              <a:ext uri="{FF2B5EF4-FFF2-40B4-BE49-F238E27FC236}">
                <a16:creationId xmlns:a16="http://schemas.microsoft.com/office/drawing/2014/main" id="{83517C6E-3F42-4827-B40D-8B4C4FD3EB36}"/>
              </a:ext>
            </a:extLst>
          </p:cNvPr>
          <p:cNvSpPr>
            <a:spLocks noGrp="1"/>
          </p:cNvSpPr>
          <p:nvPr>
            <p:ph type="ftr" sz="quarter" idx="11"/>
          </p:nvPr>
        </p:nvSpPr>
        <p:spPr/>
        <p:txBody>
          <a:bodyPr/>
          <a:lstStyle/>
          <a:p>
            <a:endParaRPr lang="en-US"/>
          </a:p>
        </p:txBody>
      </p:sp>
      <p:sp>
        <p:nvSpPr>
          <p:cNvPr id="8" name="Footer Placeholder 5">
            <a:extLst>
              <a:ext uri="{FF2B5EF4-FFF2-40B4-BE49-F238E27FC236}">
                <a16:creationId xmlns:a16="http://schemas.microsoft.com/office/drawing/2014/main" id="{EAA52CFA-35C4-4337-B878-306FE9E397E5}"/>
              </a:ext>
            </a:extLst>
          </p:cNvPr>
          <p:cNvSpPr txBox="1">
            <a:spLocks/>
          </p:cNvSpPr>
          <p:nvPr/>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69809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F0344E-CEF7-4F1D-A7DD-A537F4021DE2}"/>
              </a:ext>
            </a:extLst>
          </p:cNvPr>
          <p:cNvSpPr txBox="1"/>
          <p:nvPr/>
        </p:nvSpPr>
        <p:spPr>
          <a:xfrm>
            <a:off x="-992304" y="374059"/>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REFERENCES</a:t>
            </a:r>
          </a:p>
        </p:txBody>
      </p:sp>
      <p:sp>
        <p:nvSpPr>
          <p:cNvPr id="3" name="正方形/長方形 9">
            <a:extLst>
              <a:ext uri="{FF2B5EF4-FFF2-40B4-BE49-F238E27FC236}">
                <a16:creationId xmlns:a16="http://schemas.microsoft.com/office/drawing/2014/main" id="{9E36CAAD-F919-4D49-BD61-3E1DB3089A3D}"/>
              </a:ext>
            </a:extLst>
          </p:cNvPr>
          <p:cNvSpPr/>
          <p:nvPr/>
        </p:nvSpPr>
        <p:spPr>
          <a:xfrm>
            <a:off x="551315" y="92283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Footer Placeholder 7">
            <a:extLst>
              <a:ext uri="{FF2B5EF4-FFF2-40B4-BE49-F238E27FC236}">
                <a16:creationId xmlns:a16="http://schemas.microsoft.com/office/drawing/2014/main" id="{E2D72F7B-C96A-4B1F-A42A-0A0F2D8F0179}"/>
              </a:ext>
            </a:extLst>
          </p:cNvPr>
          <p:cNvSpPr>
            <a:spLocks noGrp="1"/>
          </p:cNvSpPr>
          <p:nvPr>
            <p:ph type="ftr" sz="quarter" idx="11"/>
          </p:nvPr>
        </p:nvSpPr>
        <p:spPr/>
        <p:txBody>
          <a:bodyPr/>
          <a:lstStyle/>
          <a:p>
            <a:endParaRPr lang="en-US"/>
          </a:p>
        </p:txBody>
      </p:sp>
      <p:sp>
        <p:nvSpPr>
          <p:cNvPr id="22" name="Isosceles Triangle 21">
            <a:extLst>
              <a:ext uri="{FF2B5EF4-FFF2-40B4-BE49-F238E27FC236}">
                <a16:creationId xmlns:a16="http://schemas.microsoft.com/office/drawing/2014/main" id="{56DCDCDE-289A-4926-B709-770635F8A052}"/>
              </a:ext>
            </a:extLst>
          </p:cNvPr>
          <p:cNvSpPr/>
          <p:nvPr/>
        </p:nvSpPr>
        <p:spPr>
          <a:xfrm rot="5400000">
            <a:off x="560263" y="474133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10D21936-9616-415E-8CA5-21AE0824C0BD}"/>
              </a:ext>
            </a:extLst>
          </p:cNvPr>
          <p:cNvSpPr/>
          <p:nvPr/>
        </p:nvSpPr>
        <p:spPr>
          <a:xfrm rot="10800000">
            <a:off x="365307" y="31536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EF329A55-D3B0-412D-A42E-29230B2062B2}"/>
              </a:ext>
            </a:extLst>
          </p:cNvPr>
          <p:cNvSpPr/>
          <p:nvPr/>
        </p:nvSpPr>
        <p:spPr>
          <a:xfrm>
            <a:off x="11048776" y="3587593"/>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22922F30-9AC8-4198-9B49-70A420DB08D4}"/>
              </a:ext>
            </a:extLst>
          </p:cNvPr>
          <p:cNvSpPr/>
          <p:nvPr/>
        </p:nvSpPr>
        <p:spPr>
          <a:xfrm rot="10800000">
            <a:off x="11339922" y="5673345"/>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F124D88-0F36-4505-ABE8-07BC2CCD4D86}"/>
              </a:ext>
            </a:extLst>
          </p:cNvPr>
          <p:cNvSpPr txBox="1"/>
          <p:nvPr/>
        </p:nvSpPr>
        <p:spPr>
          <a:xfrm>
            <a:off x="551315" y="1278384"/>
            <a:ext cx="554468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0" name="TextBox 9">
            <a:extLst>
              <a:ext uri="{FF2B5EF4-FFF2-40B4-BE49-F238E27FC236}">
                <a16:creationId xmlns:a16="http://schemas.microsoft.com/office/drawing/2014/main" id="{2AE4844E-E24B-4179-919C-9889E6D405EB}"/>
              </a:ext>
            </a:extLst>
          </p:cNvPr>
          <p:cNvSpPr txBox="1"/>
          <p:nvPr/>
        </p:nvSpPr>
        <p:spPr>
          <a:xfrm>
            <a:off x="6323280" y="1278384"/>
            <a:ext cx="5544685" cy="369332"/>
          </a:xfrm>
          <a:prstGeom prst="rect">
            <a:avLst/>
          </a:prstGeom>
          <a:noFill/>
        </p:spPr>
        <p:txBody>
          <a:bodyPr wrap="square" rtlCol="0">
            <a:spAutoFit/>
          </a:bodyPr>
          <a:lstStyle/>
          <a:p>
            <a:r>
              <a:rPr lang="en-IN" dirty="0"/>
              <a:t>1</a:t>
            </a:r>
          </a:p>
        </p:txBody>
      </p:sp>
    </p:spTree>
    <p:extLst>
      <p:ext uri="{BB962C8B-B14F-4D97-AF65-F5344CB8AC3E}">
        <p14:creationId xmlns:p14="http://schemas.microsoft.com/office/powerpoint/2010/main" val="9637539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BA9614-F8EA-4564-9483-A3EA0E23E2F2}"/>
              </a:ext>
            </a:extLst>
          </p:cNvPr>
          <p:cNvSpPr/>
          <p:nvPr/>
        </p:nvSpPr>
        <p:spPr>
          <a:xfrm>
            <a:off x="0" y="0"/>
            <a:ext cx="12226330" cy="6858000"/>
          </a:xfrm>
          <a:prstGeom prst="rect">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a:extLst>
              <a:ext uri="{FF2B5EF4-FFF2-40B4-BE49-F238E27FC236}">
                <a16:creationId xmlns:a16="http://schemas.microsoft.com/office/drawing/2014/main" id="{8B58AC0A-A652-424A-9EA3-3E4E8CB7A298}"/>
              </a:ext>
            </a:extLst>
          </p:cNvPr>
          <p:cNvSpPr>
            <a:spLocks noGrp="1"/>
          </p:cNvSpPr>
          <p:nvPr>
            <p:ph type="pic" sz="quarter" idx="13"/>
          </p:nvPr>
        </p:nvSpPr>
        <p:spPr>
          <a:xfrm>
            <a:off x="0" y="0"/>
            <a:ext cx="12192000" cy="6858000"/>
          </a:xfrm>
        </p:spPr>
      </p:sp>
      <p:sp>
        <p:nvSpPr>
          <p:cNvPr id="7" name="Rectangle 6">
            <a:extLst>
              <a:ext uri="{FF2B5EF4-FFF2-40B4-BE49-F238E27FC236}">
                <a16:creationId xmlns:a16="http://schemas.microsoft.com/office/drawing/2014/main" id="{091860F5-7EE4-4856-86C4-1F084DAC284B}"/>
              </a:ext>
            </a:extLst>
          </p:cNvPr>
          <p:cNvSpPr/>
          <p:nvPr/>
        </p:nvSpPr>
        <p:spPr>
          <a:xfrm>
            <a:off x="3426257" y="1957483"/>
            <a:ext cx="5339486" cy="3223703"/>
          </a:xfrm>
          <a:prstGeom prst="rect">
            <a:avLst/>
          </a:prstGeom>
        </p:spPr>
        <p:txBody>
          <a:bodyPr wrap="square">
            <a:spAutoFit/>
          </a:bodyPr>
          <a:lstStyle/>
          <a:p>
            <a:pPr algn="ct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rPr>
              <a:t>THANK YOU</a:t>
            </a:r>
          </a:p>
          <a:p>
            <a:pPr algn="ctr"/>
            <a:r>
              <a:rPr lang="en-US" sz="2400" dirty="0">
                <a:solidFill>
                  <a:srgbClr val="F5F7F6"/>
                </a:solidFill>
                <a:latin typeface="Times New Roman" panose="02020603050405020304" pitchFamily="18" charset="0"/>
                <a:ea typeface="Roboto" panose="02000000000000000000" pitchFamily="2" charset="0"/>
                <a:cs typeface="Times New Roman" panose="02020603050405020304" pitchFamily="18" charset="0"/>
              </a:rPr>
              <a:t>For being a kind listener</a:t>
            </a:r>
          </a:p>
          <a:p>
            <a:pPr algn="ctr"/>
            <a:endPar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 </a:t>
            </a:r>
          </a:p>
        </p:txBody>
      </p:sp>
      <p:sp>
        <p:nvSpPr>
          <p:cNvPr id="10" name="Isosceles Triangle 9">
            <a:extLst>
              <a:ext uri="{FF2B5EF4-FFF2-40B4-BE49-F238E27FC236}">
                <a16:creationId xmlns:a16="http://schemas.microsoft.com/office/drawing/2014/main" id="{17AD625F-7A7D-4D89-ADC4-09CEE5462E5E}"/>
              </a:ext>
            </a:extLst>
          </p:cNvPr>
          <p:cNvSpPr/>
          <p:nvPr/>
        </p:nvSpPr>
        <p:spPr>
          <a:xfrm rot="5400000" flipH="1">
            <a:off x="3303308" y="2647104"/>
            <a:ext cx="796092" cy="1171640"/>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F49C473-972C-4557-AEB5-116B475C53BF}"/>
              </a:ext>
            </a:extLst>
          </p:cNvPr>
          <p:cNvSpPr/>
          <p:nvPr/>
        </p:nvSpPr>
        <p:spPr>
          <a:xfrm rot="16200000" flipH="1">
            <a:off x="8139466" y="2664016"/>
            <a:ext cx="724397" cy="1066124"/>
          </a:xfrm>
          <a:prstGeom prst="triangle">
            <a:avLst>
              <a:gd name="adj" fmla="val 57635"/>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BCD3C14-B2D6-4422-88DF-D7EEA8DFC2A2}"/>
              </a:ext>
            </a:extLst>
          </p:cNvPr>
          <p:cNvSpPr>
            <a:spLocks noGrp="1"/>
          </p:cNvSpPr>
          <p:nvPr>
            <p:ph type="ftr" sz="quarter" idx="11"/>
          </p:nvPr>
        </p:nvSpPr>
        <p:spPr/>
        <p:txBody>
          <a:bodyPr/>
          <a:lstStyle/>
          <a:p>
            <a:endParaRPr lang="en-US" dirty="0"/>
          </a:p>
        </p:txBody>
      </p:sp>
      <p:sp>
        <p:nvSpPr>
          <p:cNvPr id="9" name="Isosceles Triangle 8">
            <a:extLst>
              <a:ext uri="{FF2B5EF4-FFF2-40B4-BE49-F238E27FC236}">
                <a16:creationId xmlns:a16="http://schemas.microsoft.com/office/drawing/2014/main" id="{E2B7ADBE-5B2F-4E4A-B97C-18045D374722}"/>
              </a:ext>
            </a:extLst>
          </p:cNvPr>
          <p:cNvSpPr/>
          <p:nvPr/>
        </p:nvSpPr>
        <p:spPr>
          <a:xfrm rot="5400000" flipH="1">
            <a:off x="3845269" y="2784789"/>
            <a:ext cx="608986" cy="896269"/>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642F1A7-FFAD-46C5-99B4-4EBB4C8EE128}"/>
              </a:ext>
            </a:extLst>
          </p:cNvPr>
          <p:cNvSpPr/>
          <p:nvPr/>
        </p:nvSpPr>
        <p:spPr>
          <a:xfrm rot="16200000" flipH="1">
            <a:off x="7847902" y="2793959"/>
            <a:ext cx="570105" cy="839047"/>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A071BD57-3163-41CB-989F-1B6846596DDC}"/>
              </a:ext>
            </a:extLst>
          </p:cNvPr>
          <p:cNvSpPr txBox="1"/>
          <p:nvPr/>
        </p:nvSpPr>
        <p:spPr>
          <a:xfrm>
            <a:off x="7839972" y="2655557"/>
            <a:ext cx="3658965" cy="580993"/>
          </a:xfrm>
          <a:prstGeom prst="rect">
            <a:avLst/>
          </a:prstGeom>
          <a:noFill/>
        </p:spPr>
        <p:txBody>
          <a:bodyPr wrap="square" rtlCol="0">
            <a:spAutoFit/>
          </a:bodyPr>
          <a:lstStyle/>
          <a:p>
            <a:pPr algn="just">
              <a:lnSpc>
                <a:spcPct val="107000"/>
              </a:lnSpc>
              <a:spcAft>
                <a:spcPts val="800"/>
              </a:spcAft>
            </a:pPr>
            <a:r>
              <a:rPr lang="en-US" sz="3200" dirty="0">
                <a:solidFill>
                  <a:srgbClr val="30778B"/>
                </a:solidFill>
                <a:latin typeface="Roboto" panose="02000000000000000000" pitchFamily="2" charset="0"/>
                <a:ea typeface="Roboto" panose="02000000000000000000" pitchFamily="2" charset="0"/>
                <a:cs typeface="Times New Roman" panose="02020603050405020304" pitchFamily="18" charset="0"/>
              </a:rPr>
              <a:t>Paper Outline</a:t>
            </a:r>
          </a:p>
        </p:txBody>
      </p:sp>
      <p:sp>
        <p:nvSpPr>
          <p:cNvPr id="32" name="正方形/長方形 9">
            <a:extLst>
              <a:ext uri="{FF2B5EF4-FFF2-40B4-BE49-F238E27FC236}">
                <a16:creationId xmlns:a16="http://schemas.microsoft.com/office/drawing/2014/main" id="{082BBBD9-BC23-4F47-A2AE-D0CA92F7E2B7}"/>
              </a:ext>
            </a:extLst>
          </p:cNvPr>
          <p:cNvSpPr/>
          <p:nvPr/>
        </p:nvSpPr>
        <p:spPr>
          <a:xfrm>
            <a:off x="8317549" y="327467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Isosceles Triangle 9">
            <a:extLst>
              <a:ext uri="{FF2B5EF4-FFF2-40B4-BE49-F238E27FC236}">
                <a16:creationId xmlns:a16="http://schemas.microsoft.com/office/drawing/2014/main" id="{77318117-6ED4-4F8C-BAE3-7468C4D2BD17}"/>
              </a:ext>
            </a:extLst>
          </p:cNvPr>
          <p:cNvSpPr/>
          <p:nvPr/>
        </p:nvSpPr>
        <p:spPr>
          <a:xfrm>
            <a:off x="10279920" y="138239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60386F6-6CC9-4733-9D11-F605E3494794}"/>
              </a:ext>
            </a:extLst>
          </p:cNvPr>
          <p:cNvSpPr/>
          <p:nvPr/>
        </p:nvSpPr>
        <p:spPr>
          <a:xfrm rot="10800000">
            <a:off x="9783861" y="130714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0A3E2F2C-F99B-4B49-9675-2B8E5A8BD1E8}"/>
              </a:ext>
            </a:extLst>
          </p:cNvPr>
          <p:cNvSpPr/>
          <p:nvPr/>
        </p:nvSpPr>
        <p:spPr>
          <a:xfrm rot="10800000">
            <a:off x="9457568" y="38393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F7E70052-0605-4EE2-9937-5FC41185F49B}"/>
              </a:ext>
            </a:extLst>
          </p:cNvPr>
          <p:cNvSpPr/>
          <p:nvPr/>
        </p:nvSpPr>
        <p:spPr>
          <a:xfrm rot="10800000">
            <a:off x="10539225" y="87249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EF205C80-425C-4011-8043-5B0EB20CEE9C}"/>
              </a:ext>
            </a:extLst>
          </p:cNvPr>
          <p:cNvSpPr>
            <a:spLocks noGrp="1"/>
          </p:cNvSpPr>
          <p:nvPr>
            <p:ph type="pic" sz="quarter" idx="10"/>
          </p:nvPr>
        </p:nvSpPr>
        <p:spPr/>
      </p:sp>
      <p:sp>
        <p:nvSpPr>
          <p:cNvPr id="2" name="Rectangle 1">
            <a:extLst>
              <a:ext uri="{FF2B5EF4-FFF2-40B4-BE49-F238E27FC236}">
                <a16:creationId xmlns:a16="http://schemas.microsoft.com/office/drawing/2014/main" id="{761EEBA6-1C29-4E48-A6A4-F3C1653EA989}"/>
              </a:ext>
            </a:extLst>
          </p:cNvPr>
          <p:cNvSpPr/>
          <p:nvPr/>
        </p:nvSpPr>
        <p:spPr>
          <a:xfrm>
            <a:off x="1062119" y="1443841"/>
            <a:ext cx="6096000" cy="3970318"/>
          </a:xfrm>
          <a:prstGeom prst="rect">
            <a:avLst/>
          </a:prstGeom>
        </p:spPr>
        <p:txBody>
          <a:bodyPr>
            <a:spAutoFit/>
          </a:bodyPr>
          <a:lstStyle/>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Introduction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Related Works</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Problem Definition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Proposed  Methodology</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Results &amp; Discussions </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Conclusion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Future Scope</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References  </a:t>
            </a:r>
            <a:r>
              <a:rPr lang="en-US" altLang="en-US" sz="2800" dirty="0">
                <a:solidFill>
                  <a:srgbClr val="002060"/>
                </a:solidFill>
              </a:rPr>
              <a:t>          </a:t>
            </a:r>
          </a:p>
          <a:p>
            <a:endParaRPr lang="en-US" altLang="en-US" sz="2800" dirty="0">
              <a:solidFill>
                <a:srgbClr val="002060"/>
              </a:solidFill>
            </a:endParaRPr>
          </a:p>
        </p:txBody>
      </p:sp>
      <p:sp>
        <p:nvSpPr>
          <p:cNvPr id="14" name="Footer Placeholder 5">
            <a:extLst>
              <a:ext uri="{FF2B5EF4-FFF2-40B4-BE49-F238E27FC236}">
                <a16:creationId xmlns:a16="http://schemas.microsoft.com/office/drawing/2014/main" id="{E8296A3D-CA2F-41E2-B6C6-159582B5BAEE}"/>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32741038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1FD7542-FF1B-462A-9730-E813CC2E3E6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125" b="13125"/>
          <a:stretch>
            <a:fillRect/>
          </a:stretch>
        </p:blipFill>
        <p:spPr>
          <a:xfrm>
            <a:off x="6096000" y="1084110"/>
            <a:ext cx="5273675" cy="3889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 name="Isosceles Triangle 13">
            <a:extLst>
              <a:ext uri="{FF2B5EF4-FFF2-40B4-BE49-F238E27FC236}">
                <a16:creationId xmlns:a16="http://schemas.microsoft.com/office/drawing/2014/main" id="{53EEC2DB-CF9E-470D-A1F8-C1563C5EF866}"/>
              </a:ext>
            </a:extLst>
          </p:cNvPr>
          <p:cNvSpPr/>
          <p:nvPr/>
        </p:nvSpPr>
        <p:spPr>
          <a:xfrm rot="10800000">
            <a:off x="10795651" y="93211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1C64BA80-53E9-483B-89A4-957F70ABDDBC}"/>
              </a:ext>
            </a:extLst>
          </p:cNvPr>
          <p:cNvSpPr/>
          <p:nvPr/>
        </p:nvSpPr>
        <p:spPr>
          <a:xfrm>
            <a:off x="6051400" y="824980"/>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833CBB3A-EC29-4EFD-AECA-0AF321B14B4D}"/>
              </a:ext>
            </a:extLst>
          </p:cNvPr>
          <p:cNvSpPr/>
          <p:nvPr/>
        </p:nvSpPr>
        <p:spPr>
          <a:xfrm rot="10800000">
            <a:off x="5868784" y="4462258"/>
            <a:ext cx="570311" cy="83935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3494173F-5C8A-4B57-A250-A5801EBA4630}"/>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Introduction</a:t>
            </a:r>
          </a:p>
        </p:txBody>
      </p:sp>
      <p:sp>
        <p:nvSpPr>
          <p:cNvPr id="18" name="正方形/長方形 9">
            <a:extLst>
              <a:ext uri="{FF2B5EF4-FFF2-40B4-BE49-F238E27FC236}">
                <a16:creationId xmlns:a16="http://schemas.microsoft.com/office/drawing/2014/main" id="{9E99B529-BA85-402A-AB70-FCE6EF90CBD8}"/>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19">
            <a:extLst>
              <a:ext uri="{FF2B5EF4-FFF2-40B4-BE49-F238E27FC236}">
                <a16:creationId xmlns:a16="http://schemas.microsoft.com/office/drawing/2014/main" id="{68E0C786-8846-4204-825C-5A9389C13D42}"/>
              </a:ext>
            </a:extLst>
          </p:cNvPr>
          <p:cNvSpPr/>
          <p:nvPr/>
        </p:nvSpPr>
        <p:spPr>
          <a:xfrm>
            <a:off x="546715" y="1125312"/>
            <a:ext cx="4921860" cy="446276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52525"/>
              </a:solidFill>
              <a:latin typeface="Open Sans"/>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Classification and analysis of images collected from the dark web marketplaces will assist in analyzing information shared on these markets.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Also, the open source dark web data is sparse, making it difficult for researchers to train the machine learning model to classify images from different categories.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However, the volume of crawled data is high; thus, performing image classification with classical machine learning or deep learning with traditional computing facilities will be challenging. </a:t>
            </a:r>
          </a:p>
        </p:txBody>
      </p:sp>
    </p:spTree>
    <p:extLst>
      <p:ext uri="{BB962C8B-B14F-4D97-AF65-F5344CB8AC3E}">
        <p14:creationId xmlns:p14="http://schemas.microsoft.com/office/powerpoint/2010/main" val="3938000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059371-C2B8-40C5-92FE-0FD7580868A3}"/>
              </a:ext>
            </a:extLst>
          </p:cNvPr>
          <p:cNvSpPr txBox="1"/>
          <p:nvPr/>
        </p:nvSpPr>
        <p:spPr>
          <a:xfrm>
            <a:off x="1936877" y="272741"/>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RELATED WORK</a:t>
            </a:r>
          </a:p>
        </p:txBody>
      </p:sp>
      <p:sp>
        <p:nvSpPr>
          <p:cNvPr id="3" name="正方形/長方形 9">
            <a:extLst>
              <a:ext uri="{FF2B5EF4-FFF2-40B4-BE49-F238E27FC236}">
                <a16:creationId xmlns:a16="http://schemas.microsoft.com/office/drawing/2014/main" id="{6DF92598-5929-435B-AD2E-74B61CDFACC5}"/>
              </a:ext>
            </a:extLst>
          </p:cNvPr>
          <p:cNvSpPr/>
          <p:nvPr/>
        </p:nvSpPr>
        <p:spPr>
          <a:xfrm>
            <a:off x="3055030" y="78550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Isosceles Triangle 27">
            <a:extLst>
              <a:ext uri="{FF2B5EF4-FFF2-40B4-BE49-F238E27FC236}">
                <a16:creationId xmlns:a16="http://schemas.microsoft.com/office/drawing/2014/main" id="{611340F2-3A5E-41A2-A7FE-7355AD0A90A8}"/>
              </a:ext>
            </a:extLst>
          </p:cNvPr>
          <p:cNvSpPr/>
          <p:nvPr/>
        </p:nvSpPr>
        <p:spPr>
          <a:xfrm>
            <a:off x="3654916" y="2649161"/>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A985B8DF-7AD1-40AA-BE54-1BA5D546006B}"/>
              </a:ext>
            </a:extLst>
          </p:cNvPr>
          <p:cNvSpPr/>
          <p:nvPr/>
        </p:nvSpPr>
        <p:spPr>
          <a:xfrm rot="10800000">
            <a:off x="3158857" y="2573907"/>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E677D91-A5A0-4D0A-8A20-AB8EFFFFD774}"/>
              </a:ext>
            </a:extLst>
          </p:cNvPr>
          <p:cNvSpPr/>
          <p:nvPr/>
        </p:nvSpPr>
        <p:spPr>
          <a:xfrm rot="10800000">
            <a:off x="4343678" y="2855720"/>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EAB4A17-ABC7-4BDE-8127-6AE4DD4DBB13}"/>
              </a:ext>
            </a:extLst>
          </p:cNvPr>
          <p:cNvSpPr/>
          <p:nvPr/>
        </p:nvSpPr>
        <p:spPr>
          <a:xfrm rot="10800000">
            <a:off x="3914221" y="213926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9E7D8FBF-E6C7-4FB5-B015-D6DA2B5ABCE5}"/>
              </a:ext>
            </a:extLst>
          </p:cNvPr>
          <p:cNvSpPr/>
          <p:nvPr/>
        </p:nvSpPr>
        <p:spPr>
          <a:xfrm>
            <a:off x="3654916" y="448851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E02E685-0250-4673-B177-4935C48F6438}"/>
              </a:ext>
            </a:extLst>
          </p:cNvPr>
          <p:cNvSpPr/>
          <p:nvPr/>
        </p:nvSpPr>
        <p:spPr>
          <a:xfrm rot="10800000">
            <a:off x="3158857" y="441326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D82B5D6-2589-4771-A527-877937EF63DD}"/>
              </a:ext>
            </a:extLst>
          </p:cNvPr>
          <p:cNvSpPr/>
          <p:nvPr/>
        </p:nvSpPr>
        <p:spPr>
          <a:xfrm rot="10800000">
            <a:off x="4343678" y="4695075"/>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99426F81-DF9B-44FF-843E-B901B25A2FCA}"/>
              </a:ext>
            </a:extLst>
          </p:cNvPr>
          <p:cNvSpPr/>
          <p:nvPr/>
        </p:nvSpPr>
        <p:spPr>
          <a:xfrm rot="10800000">
            <a:off x="3914221" y="397861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6976C46-635D-4369-A624-F65BCE7D05B5}"/>
              </a:ext>
            </a:extLst>
          </p:cNvPr>
          <p:cNvSpPr txBox="1"/>
          <p:nvPr/>
        </p:nvSpPr>
        <p:spPr>
          <a:xfrm>
            <a:off x="5330414" y="998359"/>
            <a:ext cx="5913120" cy="5078313"/>
          </a:xfrm>
          <a:prstGeom prst="rect">
            <a:avLst/>
          </a:prstGeom>
          <a:noFill/>
        </p:spPr>
        <p:txBody>
          <a:bodyPr wrap="square" rtlCol="0">
            <a:spAutoFit/>
          </a:bodyPr>
          <a:lstStyle/>
          <a:p>
            <a:pPr lvl="0" eaLnBrk="0" fontAlgn="base" hangingPunct="0">
              <a:spcBef>
                <a:spcPct val="0"/>
              </a:spcBef>
              <a:spcAft>
                <a:spcPct val="0"/>
              </a:spcAft>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Researchers attempted image analysis with Compass Radius Estimation for Image Classification (CREIC) on the dark web data.</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The work is one of the few attempts to categorize dark web images into five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In other work approaches of perceptual hashing are discussed for dark web image classification.</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However, the proposed work aims to employ the advantage of quantum computing to classify dark web image data into four categories.</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Many researchers have thoroughly examined the advantages of quantum computing in cybersecurity.</a:t>
            </a:r>
          </a:p>
          <a:p>
            <a:endParaRPr lang="en-IN" dirty="0">
              <a:solidFill>
                <a:srgbClr val="002060"/>
              </a:solidFill>
            </a:endParaRPr>
          </a:p>
        </p:txBody>
      </p:sp>
      <p:sp>
        <p:nvSpPr>
          <p:cNvPr id="7" name="Rectangle 2">
            <a:extLst>
              <a:ext uri="{FF2B5EF4-FFF2-40B4-BE49-F238E27FC236}">
                <a16:creationId xmlns:a16="http://schemas.microsoft.com/office/drawing/2014/main" id="{54A8F8CD-C238-44CD-886E-9C8006B9B7B4}"/>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059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Isosceles Triangle 31">
            <a:extLst>
              <a:ext uri="{FF2B5EF4-FFF2-40B4-BE49-F238E27FC236}">
                <a16:creationId xmlns:a16="http://schemas.microsoft.com/office/drawing/2014/main" id="{5EBF6EC1-29BC-4622-AABE-2FB000B50922}"/>
              </a:ext>
            </a:extLst>
          </p:cNvPr>
          <p:cNvSpPr/>
          <p:nvPr/>
        </p:nvSpPr>
        <p:spPr>
          <a:xfrm rot="10800000">
            <a:off x="5462027" y="126000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B303C7AE-33E0-48FA-9FA7-DACB2DACC708}"/>
              </a:ext>
            </a:extLst>
          </p:cNvPr>
          <p:cNvSpPr/>
          <p:nvPr/>
        </p:nvSpPr>
        <p:spPr>
          <a:xfrm rot="16034278">
            <a:off x="10125505" y="306090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93A3FD5-4F56-4298-9D63-F45D1D024969}"/>
              </a:ext>
            </a:extLst>
          </p:cNvPr>
          <p:cNvSpPr txBox="1"/>
          <p:nvPr/>
        </p:nvSpPr>
        <p:spPr>
          <a:xfrm>
            <a:off x="1986002" y="1607360"/>
            <a:ext cx="8879840" cy="3970318"/>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Researchers have performed image analysis various classical machine/deep learning models.</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Classical models required more resources and computing power for a mediocre size of dataset. Thus taking huge amount of time to classify and analyse the data.</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Quantum Computing has been a huge boom and its becoming a revolution in terms of machine learning or deep learning.</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We need to investigate how quantum computing may reduce the need for a domain specific security. It </a:t>
            </a:r>
            <a:r>
              <a:rPr lang="en-US" dirty="0">
                <a:solidFill>
                  <a:srgbClr val="002060"/>
                </a:solidFill>
                <a:latin typeface="Times New Roman" panose="02020603050405020304" pitchFamily="18" charset="0"/>
                <a:cs typeface="Times New Roman" panose="02020603050405020304" pitchFamily="18" charset="0"/>
              </a:rPr>
              <a:t>provided that quantum computing-based representations of standard AES and modified AES algorithms to underline that quantum computing will be a viable solution to improve cybersecurity.</a:t>
            </a: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1" name="Isosceles Triangle 30">
            <a:extLst>
              <a:ext uri="{FF2B5EF4-FFF2-40B4-BE49-F238E27FC236}">
                <a16:creationId xmlns:a16="http://schemas.microsoft.com/office/drawing/2014/main" id="{812828D5-C9E5-453D-AFC8-97BC49199879}"/>
              </a:ext>
            </a:extLst>
          </p:cNvPr>
          <p:cNvSpPr/>
          <p:nvPr/>
        </p:nvSpPr>
        <p:spPr>
          <a:xfrm rot="10800000">
            <a:off x="10125504" y="1133633"/>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0AC5B2FC-AB72-46A3-934B-D63F293C8173}"/>
              </a:ext>
            </a:extLst>
          </p:cNvPr>
          <p:cNvSpPr/>
          <p:nvPr/>
        </p:nvSpPr>
        <p:spPr>
          <a:xfrm rot="10800000">
            <a:off x="1452192" y="444055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367D957-325C-4047-A43E-679945DF4981}"/>
              </a:ext>
            </a:extLst>
          </p:cNvPr>
          <p:cNvSpPr txBox="1"/>
          <p:nvPr/>
        </p:nvSpPr>
        <p:spPr>
          <a:xfrm>
            <a:off x="2981445" y="188876"/>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PROBLEM DEFINITION</a:t>
            </a:r>
          </a:p>
        </p:txBody>
      </p:sp>
    </p:spTree>
    <p:extLst>
      <p:ext uri="{BB962C8B-B14F-4D97-AF65-F5344CB8AC3E}">
        <p14:creationId xmlns:p14="http://schemas.microsoft.com/office/powerpoint/2010/main" val="30288347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259850" y="320282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76626" y="1676271"/>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242053" y="412243"/>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91110" y="4201511"/>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descr="Head with Gears">
            <a:extLst>
              <a:ext uri="{FF2B5EF4-FFF2-40B4-BE49-F238E27FC236}">
                <a16:creationId xmlns:a16="http://schemas.microsoft.com/office/drawing/2014/main" id="{0A026B14-89C9-4243-B05A-7537F820716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09760" y="1812741"/>
            <a:ext cx="914400" cy="914400"/>
          </a:xfrm>
          <a:prstGeom prst="rect">
            <a:avLst/>
          </a:prstGeom>
        </p:spPr>
      </p:pic>
      <p:sp>
        <p:nvSpPr>
          <p:cNvPr id="22" name="TextBox 21">
            <a:extLst>
              <a:ext uri="{FF2B5EF4-FFF2-40B4-BE49-F238E27FC236}">
                <a16:creationId xmlns:a16="http://schemas.microsoft.com/office/drawing/2014/main" id="{6A894454-D332-4AB0-829E-83E8CE6601EE}"/>
              </a:ext>
            </a:extLst>
          </p:cNvPr>
          <p:cNvSpPr txBox="1"/>
          <p:nvPr/>
        </p:nvSpPr>
        <p:spPr>
          <a:xfrm>
            <a:off x="2981445" y="188876"/>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PROPOSED</a:t>
            </a:r>
          </a:p>
          <a:p>
            <a:pPr algn="r"/>
            <a:r>
              <a:rPr lang="en-US" sz="3200" dirty="0">
                <a:solidFill>
                  <a:srgbClr val="30778B"/>
                </a:solidFill>
                <a:latin typeface="Roboto Black" panose="02000000000000000000" pitchFamily="2" charset="0"/>
                <a:ea typeface="Roboto Black" panose="02000000000000000000" pitchFamily="2" charset="0"/>
              </a:rPr>
              <a:t>METHODOLOGY</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7303277" y="701643"/>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983949" y="1655073"/>
            <a:ext cx="5339486" cy="4333943"/>
          </a:xfrm>
          <a:prstGeom prst="rect">
            <a:avLst/>
          </a:prstGeom>
        </p:spPr>
        <p:txBody>
          <a:bodyPr wrap="square">
            <a:spAutoFit/>
          </a:bodyPr>
          <a:lstStyle/>
          <a:p>
            <a:pPr>
              <a:lnSpc>
                <a:spcPct val="107000"/>
              </a:lnSpc>
              <a:spcAft>
                <a:spcPts val="800"/>
              </a:spcAft>
            </a:pPr>
            <a:r>
              <a:rPr lang="en-US" dirty="0">
                <a:solidFill>
                  <a:srgbClr val="002060"/>
                </a:solidFill>
              </a:rPr>
              <a:t>The proposed work collected image data with a customized dark web crawler. The crawler was run into the instance to collect the data. The collected images are trained into three categories alcohol, devices, and cards. </a:t>
            </a: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r>
              <a:rPr lang="en-IN" dirty="0">
                <a:solidFill>
                  <a:srgbClr val="002060"/>
                </a:solidFill>
              </a:rPr>
              <a:t>Because of the limitation of usable images from crawled data, the authors used images of drugs from darknet market archives.</a:t>
            </a:r>
          </a:p>
          <a:p>
            <a:pPr>
              <a:lnSpc>
                <a:spcPct val="107000"/>
              </a:lnSpc>
              <a:spcAft>
                <a:spcPts val="800"/>
              </a:spcAft>
            </a:pPr>
            <a:r>
              <a:rPr lang="en-IN" dirty="0">
                <a:solidFill>
                  <a:srgbClr val="002060"/>
                </a:solidFill>
                <a:latin typeface="Roboto" panose="02000000000000000000" pitchFamily="2" charset="0"/>
                <a:ea typeface="Roboto" panose="02000000000000000000" pitchFamily="2" charset="0"/>
                <a:cs typeface="Times New Roman" panose="02020603050405020304" pitchFamily="18" charset="0"/>
              </a:rPr>
              <a:t>The Images are classified by implementing Quantum Variational Circuit and Quantum Convolutional Neural Network </a:t>
            </a: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p:txBody>
      </p:sp>
      <p:pic>
        <p:nvPicPr>
          <p:cNvPr id="5" name="Picture 4">
            <a:extLst>
              <a:ext uri="{FF2B5EF4-FFF2-40B4-BE49-F238E27FC236}">
                <a16:creationId xmlns:a16="http://schemas.microsoft.com/office/drawing/2014/main" id="{2F1DE572-CEF2-47AC-97B9-62FAF2BF8B3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colorTemperature colorTemp="5574"/>
                    </a14:imgEffect>
                    <a14:imgEffect>
                      <a14:saturation sat="108000"/>
                    </a14:imgEffect>
                  </a14:imgLayer>
                </a14:imgProps>
              </a:ext>
              <a:ext uri="{28A0092B-C50C-407E-A947-70E740481C1C}">
                <a14:useLocalDpi xmlns:a14="http://schemas.microsoft.com/office/drawing/2010/main" val="0"/>
              </a:ext>
            </a:extLst>
          </a:blip>
          <a:stretch>
            <a:fillRect/>
          </a:stretch>
        </p:blipFill>
        <p:spPr>
          <a:xfrm>
            <a:off x="1507050" y="532455"/>
            <a:ext cx="944910" cy="944910"/>
          </a:xfrm>
          <a:prstGeom prst="rect">
            <a:avLst/>
          </a:prstGeom>
          <a:noFill/>
        </p:spPr>
      </p:pic>
      <p:pic>
        <p:nvPicPr>
          <p:cNvPr id="7" name="Graphic 6" descr="Images">
            <a:extLst>
              <a:ext uri="{FF2B5EF4-FFF2-40B4-BE49-F238E27FC236}">
                <a16:creationId xmlns:a16="http://schemas.microsoft.com/office/drawing/2014/main" id="{70502225-4B3A-4334-B8BB-CAE1DD87097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78904" y="3429000"/>
            <a:ext cx="635351" cy="635351"/>
          </a:xfrm>
          <a:prstGeom prst="rect">
            <a:avLst/>
          </a:prstGeom>
        </p:spPr>
      </p:pic>
      <p:pic>
        <p:nvPicPr>
          <p:cNvPr id="9" name="Picture 8">
            <a:extLst>
              <a:ext uri="{FF2B5EF4-FFF2-40B4-BE49-F238E27FC236}">
                <a16:creationId xmlns:a16="http://schemas.microsoft.com/office/drawing/2014/main" id="{335C6613-512F-4823-89D6-10FEF16BDE50}"/>
              </a:ext>
            </a:extLst>
          </p:cNvPr>
          <p:cNvPicPr>
            <a:picLocks noChangeAspect="1"/>
          </p:cNvPicPr>
          <p:nvPr/>
        </p:nvPicPr>
        <p:blipFill rotWithShape="1">
          <a:blip r:embed="rId8">
            <a:lum bright="70000" contrast="-70000"/>
            <a:extLst>
              <a:ext uri="{BEBA8EAE-BF5A-486C-A8C5-ECC9F3942E4B}">
                <a14:imgProps xmlns:a14="http://schemas.microsoft.com/office/drawing/2010/main">
                  <a14:imgLayer r:embed="rId9">
                    <a14:imgEffect>
                      <a14:colorTemperature colorTemp="4700"/>
                    </a14:imgEffect>
                    <a14:imgEffect>
                      <a14:saturation sat="0"/>
                    </a14:imgEffect>
                  </a14:imgLayer>
                </a14:imgProps>
              </a:ext>
              <a:ext uri="{28A0092B-C50C-407E-A947-70E740481C1C}">
                <a14:useLocalDpi xmlns:a14="http://schemas.microsoft.com/office/drawing/2010/main" val="0"/>
              </a:ext>
            </a:extLst>
          </a:blip>
          <a:srcRect l="7822" t="10530" r="10284" b="30428"/>
          <a:stretch/>
        </p:blipFill>
        <p:spPr>
          <a:xfrm rot="5400000">
            <a:off x="2344963" y="4469334"/>
            <a:ext cx="1272961" cy="917753"/>
          </a:xfrm>
          <a:prstGeom prst="rect">
            <a:avLst/>
          </a:prstGeom>
          <a:noFill/>
        </p:spPr>
      </p:pic>
    </p:spTree>
    <p:extLst>
      <p:ext uri="{BB962C8B-B14F-4D97-AF65-F5344CB8AC3E}">
        <p14:creationId xmlns:p14="http://schemas.microsoft.com/office/powerpoint/2010/main" val="8800405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C978ED4-C8C7-4015-A353-CFE012BDD438}"/>
              </a:ext>
            </a:extLst>
          </p:cNvPr>
          <p:cNvCxnSpPr>
            <a:cxnSpLocks/>
          </p:cNvCxnSpPr>
          <p:nvPr/>
        </p:nvCxnSpPr>
        <p:spPr>
          <a:xfrm flipH="1">
            <a:off x="1" y="0"/>
            <a:ext cx="12191999" cy="6858000"/>
          </a:xfrm>
          <a:prstGeom prst="line">
            <a:avLst/>
          </a:prstGeom>
          <a:ln w="38100">
            <a:solidFill>
              <a:srgbClr val="30778B"/>
            </a:solidFill>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C442B1B-7D48-4968-B88A-468290499AB6}"/>
              </a:ext>
            </a:extLst>
          </p:cNvPr>
          <p:cNvSpPr/>
          <p:nvPr/>
        </p:nvSpPr>
        <p:spPr>
          <a:xfrm>
            <a:off x="2262845" y="5806845"/>
            <a:ext cx="3833155"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1-Qubit Model with trainable parameter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Ry rotation by angle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to train the output of the circuit</a:t>
            </a:r>
            <a:endPar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endParaRPr>
          </a:p>
        </p:txBody>
      </p:sp>
      <p:sp>
        <p:nvSpPr>
          <p:cNvPr id="14" name="Rectangle 13">
            <a:extLst>
              <a:ext uri="{FF2B5EF4-FFF2-40B4-BE49-F238E27FC236}">
                <a16:creationId xmlns:a16="http://schemas.microsoft.com/office/drawing/2014/main" id="{EAE860D2-D8D0-4608-9CA9-82473F239C02}"/>
              </a:ext>
            </a:extLst>
          </p:cNvPr>
          <p:cNvSpPr/>
          <p:nvPr/>
        </p:nvSpPr>
        <p:spPr>
          <a:xfrm>
            <a:off x="4932124" y="4316724"/>
            <a:ext cx="3147006"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Computing probabilities for each state and getting the state expectation.</a:t>
            </a:r>
          </a:p>
        </p:txBody>
      </p:sp>
      <p:sp>
        <p:nvSpPr>
          <p:cNvPr id="15" name="Rectangle 14">
            <a:extLst>
              <a:ext uri="{FF2B5EF4-FFF2-40B4-BE49-F238E27FC236}">
                <a16:creationId xmlns:a16="http://schemas.microsoft.com/office/drawing/2014/main" id="{37FF37F0-3700-44D4-93FE-B3BBD3A50AC3}"/>
              </a:ext>
            </a:extLst>
          </p:cNvPr>
          <p:cNvSpPr/>
          <p:nvPr/>
        </p:nvSpPr>
        <p:spPr>
          <a:xfrm>
            <a:off x="5069150" y="628784"/>
            <a:ext cx="4685549" cy="692497"/>
          </a:xfrm>
          <a:prstGeom prst="rect">
            <a:avLst/>
          </a:prstGeom>
        </p:spPr>
        <p:txBody>
          <a:bodyPr wrap="square">
            <a:spAutoFit/>
          </a:bodyPr>
          <a:lstStyle/>
          <a:p>
            <a:pPr algn="r"/>
            <a:r>
              <a:rPr lang="en-US" sz="13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Moving Image through Neural network using forward and backward pass algorithms and computing the gradient during the backward pass</a:t>
            </a:r>
          </a:p>
        </p:txBody>
      </p:sp>
      <p:sp>
        <p:nvSpPr>
          <p:cNvPr id="16" name="Subtitle 2">
            <a:extLst>
              <a:ext uri="{FF2B5EF4-FFF2-40B4-BE49-F238E27FC236}">
                <a16:creationId xmlns:a16="http://schemas.microsoft.com/office/drawing/2014/main" id="{8C7C3399-0220-45A2-9495-08502EA0132E}"/>
              </a:ext>
            </a:extLst>
          </p:cNvPr>
          <p:cNvSpPr txBox="1">
            <a:spLocks/>
          </p:cNvSpPr>
          <p:nvPr/>
        </p:nvSpPr>
        <p:spPr>
          <a:xfrm>
            <a:off x="2376917" y="5459228"/>
            <a:ext cx="256307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Quantum Circuit</a:t>
            </a:r>
          </a:p>
        </p:txBody>
      </p:sp>
      <p:sp>
        <p:nvSpPr>
          <p:cNvPr id="17" name="Subtitle 2">
            <a:extLst>
              <a:ext uri="{FF2B5EF4-FFF2-40B4-BE49-F238E27FC236}">
                <a16:creationId xmlns:a16="http://schemas.microsoft.com/office/drawing/2014/main" id="{145FE210-8220-4F6D-BC01-E04FCCFA3D90}"/>
              </a:ext>
            </a:extLst>
          </p:cNvPr>
          <p:cNvSpPr txBox="1">
            <a:spLocks/>
          </p:cNvSpPr>
          <p:nvPr/>
        </p:nvSpPr>
        <p:spPr>
          <a:xfrm>
            <a:off x="5069150" y="3973932"/>
            <a:ext cx="3043329"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Calculation of State</a:t>
            </a:r>
          </a:p>
        </p:txBody>
      </p:sp>
      <p:sp>
        <p:nvSpPr>
          <p:cNvPr id="18" name="Rectangle 17">
            <a:extLst>
              <a:ext uri="{FF2B5EF4-FFF2-40B4-BE49-F238E27FC236}">
                <a16:creationId xmlns:a16="http://schemas.microsoft.com/office/drawing/2014/main" id="{B67F44FE-7DEC-45CA-B34B-E0CC6C85D8B0}"/>
              </a:ext>
            </a:extLst>
          </p:cNvPr>
          <p:cNvSpPr/>
          <p:nvPr/>
        </p:nvSpPr>
        <p:spPr>
          <a:xfrm>
            <a:off x="3582577" y="2263079"/>
            <a:ext cx="3829347" cy="523220"/>
          </a:xfrm>
          <a:prstGeom prst="rect">
            <a:avLst/>
          </a:prstGeom>
        </p:spPr>
        <p:txBody>
          <a:bodyPr wrap="square">
            <a:spAutoFit/>
          </a:bodyPr>
          <a:lstStyle/>
          <a:p>
            <a:pPr algn="r"/>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A Quantum Neural Network with two fully connected layers in the end. (kernel size = 5)</a:t>
            </a:r>
          </a:p>
        </p:txBody>
      </p:sp>
      <p:sp>
        <p:nvSpPr>
          <p:cNvPr id="19" name="Subtitle 2">
            <a:extLst>
              <a:ext uri="{FF2B5EF4-FFF2-40B4-BE49-F238E27FC236}">
                <a16:creationId xmlns:a16="http://schemas.microsoft.com/office/drawing/2014/main" id="{B3B07230-DFEB-42A3-92F9-D9C4EA965707}"/>
              </a:ext>
            </a:extLst>
          </p:cNvPr>
          <p:cNvSpPr txBox="1">
            <a:spLocks/>
          </p:cNvSpPr>
          <p:nvPr/>
        </p:nvSpPr>
        <p:spPr>
          <a:xfrm>
            <a:off x="5069150" y="1894915"/>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Neural Network</a:t>
            </a:r>
          </a:p>
        </p:txBody>
      </p:sp>
      <p:sp>
        <p:nvSpPr>
          <p:cNvPr id="20" name="Subtitle 2">
            <a:extLst>
              <a:ext uri="{FF2B5EF4-FFF2-40B4-BE49-F238E27FC236}">
                <a16:creationId xmlns:a16="http://schemas.microsoft.com/office/drawing/2014/main" id="{B54175FF-29B4-40DC-9C86-2B015EEEDB50}"/>
              </a:ext>
            </a:extLst>
          </p:cNvPr>
          <p:cNvSpPr txBox="1">
            <a:spLocks/>
          </p:cNvSpPr>
          <p:nvPr/>
        </p:nvSpPr>
        <p:spPr>
          <a:xfrm>
            <a:off x="6403561" y="322021"/>
            <a:ext cx="335113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3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Movement in Network</a:t>
            </a:r>
          </a:p>
        </p:txBody>
      </p:sp>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FLOW OF MODEL</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Isosceles Triangle 22">
            <a:extLst>
              <a:ext uri="{FF2B5EF4-FFF2-40B4-BE49-F238E27FC236}">
                <a16:creationId xmlns:a16="http://schemas.microsoft.com/office/drawing/2014/main" id="{899E8953-9EE2-4854-8B3E-67C82F5192EA}"/>
              </a:ext>
            </a:extLst>
          </p:cNvPr>
          <p:cNvSpPr/>
          <p:nvPr/>
        </p:nvSpPr>
        <p:spPr>
          <a:xfrm>
            <a:off x="7383881" y="1853403"/>
            <a:ext cx="726337" cy="1068980"/>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3F98DE76-AF59-4DF8-A98C-E56AB66F2EED}"/>
              </a:ext>
            </a:extLst>
          </p:cNvPr>
          <p:cNvSpPr/>
          <p:nvPr/>
        </p:nvSpPr>
        <p:spPr>
          <a:xfrm>
            <a:off x="9754699" y="252301"/>
            <a:ext cx="726337" cy="106898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9A050A67-D51E-4AE5-BA5E-6834B3532771}"/>
              </a:ext>
            </a:extLst>
          </p:cNvPr>
          <p:cNvSpPr/>
          <p:nvPr/>
        </p:nvSpPr>
        <p:spPr>
          <a:xfrm rot="10800000">
            <a:off x="4317312" y="3648232"/>
            <a:ext cx="726337" cy="106898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E9534154-E907-4A35-9DDB-54CD01D592B6}"/>
              </a:ext>
            </a:extLst>
          </p:cNvPr>
          <p:cNvSpPr/>
          <p:nvPr/>
        </p:nvSpPr>
        <p:spPr>
          <a:xfrm rot="10800000">
            <a:off x="1574736" y="4944912"/>
            <a:ext cx="827239" cy="121748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13158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p:cTn id="23" dur="500" fill="hold"/>
                                        <p:tgtEl>
                                          <p:spTgt spid="19"/>
                                        </p:tgtEl>
                                        <p:attrNameLst>
                                          <p:attrName>ppt_w</p:attrName>
                                        </p:attrNameLst>
                                      </p:cBhvr>
                                      <p:tavLst>
                                        <p:tav tm="0">
                                          <p:val>
                                            <p:fltVal val="0"/>
                                          </p:val>
                                        </p:tav>
                                        <p:tav tm="100000">
                                          <p:val>
                                            <p:strVal val="#ppt_w"/>
                                          </p:val>
                                        </p:tav>
                                      </p:tavLst>
                                    </p:anim>
                                    <p:anim calcmode="lin" valueType="num">
                                      <p:cBhvr>
                                        <p:cTn id="24" dur="500" fill="hold"/>
                                        <p:tgtEl>
                                          <p:spTgt spid="19"/>
                                        </p:tgtEl>
                                        <p:attrNameLst>
                                          <p:attrName>ppt_h</p:attrName>
                                        </p:attrNameLst>
                                      </p:cBhvr>
                                      <p:tavLst>
                                        <p:tav tm="0">
                                          <p:val>
                                            <p:fltVal val="0"/>
                                          </p:val>
                                        </p:tav>
                                        <p:tav tm="100000">
                                          <p:val>
                                            <p:strVal val="#ppt_h"/>
                                          </p:val>
                                        </p:tav>
                                      </p:tavLst>
                                    </p:anim>
                                    <p:animEffect transition="in" filter="fade">
                                      <p:cBhvr>
                                        <p:cTn id="25" dur="500"/>
                                        <p:tgtEl>
                                          <p:spTgt spid="1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500" fill="hold"/>
                                        <p:tgtEl>
                                          <p:spTgt spid="16"/>
                                        </p:tgtEl>
                                        <p:attrNameLst>
                                          <p:attrName>ppt_w</p:attrName>
                                        </p:attrNameLst>
                                      </p:cBhvr>
                                      <p:tavLst>
                                        <p:tav tm="0">
                                          <p:val>
                                            <p:fltVal val="0"/>
                                          </p:val>
                                        </p:tav>
                                        <p:tav tm="100000">
                                          <p:val>
                                            <p:strVal val="#ppt_w"/>
                                          </p:val>
                                        </p:tav>
                                      </p:tavLst>
                                    </p:anim>
                                    <p:anim calcmode="lin" valueType="num">
                                      <p:cBhvr>
                                        <p:cTn id="48" dur="500" fill="hold"/>
                                        <p:tgtEl>
                                          <p:spTgt spid="16"/>
                                        </p:tgtEl>
                                        <p:attrNameLst>
                                          <p:attrName>ppt_h</p:attrName>
                                        </p:attrNameLst>
                                      </p:cBhvr>
                                      <p:tavLst>
                                        <p:tav tm="0">
                                          <p:val>
                                            <p:fltVal val="0"/>
                                          </p:val>
                                        </p:tav>
                                        <p:tav tm="100000">
                                          <p:val>
                                            <p:strVal val="#ppt_h"/>
                                          </p:val>
                                        </p:tav>
                                      </p:tavLst>
                                    </p:anim>
                                    <p:animEffect transition="in" filter="fade">
                                      <p:cBhvr>
                                        <p:cTn id="49" dur="500"/>
                                        <p:tgtEl>
                                          <p:spTgt spid="16"/>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a:extLst>
              <a:ext uri="{FF2B5EF4-FFF2-40B4-BE49-F238E27FC236}">
                <a16:creationId xmlns:a16="http://schemas.microsoft.com/office/drawing/2014/main" id="{C65A397B-5309-4411-8FE3-51EBAE837292}"/>
              </a:ext>
            </a:extLst>
          </p:cNvPr>
          <p:cNvSpPr/>
          <p:nvPr/>
        </p:nvSpPr>
        <p:spPr>
          <a:xfrm rot="10800000">
            <a:off x="235484" y="349531"/>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F7E922-3621-403B-87D5-3853EAFCAB67}"/>
              </a:ext>
            </a:extLst>
          </p:cNvPr>
          <p:cNvSpPr/>
          <p:nvPr/>
        </p:nvSpPr>
        <p:spPr>
          <a:xfrm rot="10800000">
            <a:off x="9511088" y="2219279"/>
            <a:ext cx="1308910" cy="1926376"/>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50D8E577-4A7A-4538-9951-5A727D26EF8C}"/>
              </a:ext>
            </a:extLst>
          </p:cNvPr>
          <p:cNvSpPr/>
          <p:nvPr/>
        </p:nvSpPr>
        <p:spPr>
          <a:xfrm rot="7984989">
            <a:off x="1395320" y="3881483"/>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A47E97F-D917-43FE-B21E-B80AAE8BF31E}"/>
              </a:ext>
            </a:extLst>
          </p:cNvPr>
          <p:cNvSpPr/>
          <p:nvPr/>
        </p:nvSpPr>
        <p:spPr>
          <a:xfrm rot="18092462">
            <a:off x="6870613" y="3326653"/>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8EB31ED-71E4-4D09-A028-24789DC1A35A}"/>
              </a:ext>
            </a:extLst>
          </p:cNvPr>
          <p:cNvSpPr txBox="1"/>
          <p:nvPr/>
        </p:nvSpPr>
        <p:spPr>
          <a:xfrm>
            <a:off x="5417351" y="222475"/>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QUANTUM</a:t>
            </a:r>
          </a:p>
          <a:p>
            <a:pPr algn="r"/>
            <a:r>
              <a:rPr lang="en-US" sz="3200" dirty="0">
                <a:solidFill>
                  <a:srgbClr val="30778B"/>
                </a:solidFill>
                <a:latin typeface="Roboto Black" panose="02000000000000000000" pitchFamily="2" charset="0"/>
                <a:ea typeface="Roboto Black" panose="02000000000000000000" pitchFamily="2" charset="0"/>
              </a:rPr>
              <a:t>CIRCUIT</a:t>
            </a:r>
          </a:p>
        </p:txBody>
      </p:sp>
      <p:sp>
        <p:nvSpPr>
          <p:cNvPr id="12" name="正方形/長方形 9">
            <a:extLst>
              <a:ext uri="{FF2B5EF4-FFF2-40B4-BE49-F238E27FC236}">
                <a16:creationId xmlns:a16="http://schemas.microsoft.com/office/drawing/2014/main" id="{C4E01237-14C1-4584-ACE6-395ED4C64E1F}"/>
              </a:ext>
            </a:extLst>
          </p:cNvPr>
          <p:cNvSpPr/>
          <p:nvPr/>
        </p:nvSpPr>
        <p:spPr>
          <a:xfrm>
            <a:off x="9740072" y="74897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15D1568-5BE4-4FB4-BB32-3FAD35FA837E}"/>
                  </a:ext>
                </a:extLst>
              </p:cNvPr>
              <p:cNvSpPr txBox="1"/>
              <p:nvPr/>
            </p:nvSpPr>
            <p:spPr>
              <a:xfrm>
                <a:off x="1046473" y="657204"/>
                <a:ext cx="6574536" cy="2031325"/>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The quantum functions have been organized into a Class. The indications shots is propagated and trainable quantum parameters to employ in our quantum circuit. To keep things straightforward by using a 1-qubit circuit with a single trainable quantum parameter </a:t>
                </a:r>
                <a14:m>
                  <m:oMath xmlns:m="http://schemas.openxmlformats.org/officeDocument/2006/math">
                    <m:sSub>
                      <m:sSubPr>
                        <m:ctrlPr>
                          <a:rPr lang="en-US" i="1" smtClean="0">
                            <a:solidFill>
                              <a:srgbClr val="30778B"/>
                            </a:solidFill>
                            <a:latin typeface="Cambria Math" panose="02040503050406030204" pitchFamily="18" charset="0"/>
                          </a:rPr>
                        </m:ctrlPr>
                      </m:sSubPr>
                      <m:e>
                        <m:r>
                          <a:rPr lang="en-US" i="1" smtClean="0">
                            <a:solidFill>
                              <a:srgbClr val="30778B"/>
                            </a:solidFill>
                            <a:latin typeface="Cambria Math" panose="02040503050406030204" pitchFamily="18" charset="0"/>
                          </a:rPr>
                          <m:t>𝑥</m:t>
                        </m:r>
                      </m:e>
                      <m:sub>
                        <m:r>
                          <a:rPr lang="en-US" i="1" smtClean="0">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a:t>
                </a:r>
              </a:p>
              <a:p>
                <a:r>
                  <a:rPr lang="en-US" dirty="0">
                    <a:solidFill>
                      <a:srgbClr val="30778B"/>
                    </a:solidFill>
                    <a:latin typeface="Times New Roman" panose="02020603050405020304" pitchFamily="18" charset="0"/>
                    <a:cs typeface="Times New Roman" panose="02020603050405020304" pitchFamily="18" charset="0"/>
                  </a:rPr>
                  <a:t>And use a Ry rotation by the angle </a:t>
                </a:r>
                <a14:m>
                  <m:oMath xmlns:m="http://schemas.openxmlformats.org/officeDocument/2006/math">
                    <m:sSub>
                      <m:sSubPr>
                        <m:ctrlPr>
                          <a:rPr lang="en-US" i="1">
                            <a:solidFill>
                              <a:srgbClr val="30778B"/>
                            </a:solidFill>
                            <a:latin typeface="Cambria Math" panose="02040503050406030204" pitchFamily="18" charset="0"/>
                          </a:rPr>
                        </m:ctrlPr>
                      </m:sSubPr>
                      <m:e>
                        <m:r>
                          <a:rPr lang="en-US" i="1">
                            <a:solidFill>
                              <a:srgbClr val="30778B"/>
                            </a:solidFill>
                            <a:latin typeface="Cambria Math" panose="02040503050406030204" pitchFamily="18" charset="0"/>
                          </a:rPr>
                          <m:t>𝑥</m:t>
                        </m:r>
                      </m:e>
                      <m:sub>
                        <m:r>
                          <a:rPr lang="en-US" i="1">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so as to train the output of the parameterized circuit. </a:t>
                </a:r>
              </a:p>
              <a:p>
                <a:endParaRPr lang="en-IN" dirty="0">
                  <a:solidFill>
                    <a:srgbClr val="30778B"/>
                  </a:solidFill>
                  <a:latin typeface="Times New Roman" panose="02020603050405020304" pitchFamily="18" charset="0"/>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A15D1568-5BE4-4FB4-BB32-3FAD35FA837E}"/>
                  </a:ext>
                </a:extLst>
              </p:cNvPr>
              <p:cNvSpPr txBox="1">
                <a:spLocks noRot="1" noChangeAspect="1" noMove="1" noResize="1" noEditPoints="1" noAdjustHandles="1" noChangeArrowheads="1" noChangeShapeType="1" noTextEdit="1"/>
              </p:cNvSpPr>
              <p:nvPr/>
            </p:nvSpPr>
            <p:spPr>
              <a:xfrm>
                <a:off x="1046473" y="657204"/>
                <a:ext cx="6574536" cy="2031325"/>
              </a:xfrm>
              <a:prstGeom prst="rect">
                <a:avLst/>
              </a:prstGeom>
              <a:blipFill>
                <a:blip r:embed="rId2"/>
                <a:stretch>
                  <a:fillRect l="-835" t="-1802"/>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8B84058F-2B32-4E6C-B937-0B3147387ACC}"/>
                  </a:ext>
                </a:extLst>
              </p:cNvPr>
              <p:cNvSpPr txBox="1"/>
              <p:nvPr/>
            </p:nvSpPr>
            <p:spPr>
              <a:xfrm>
                <a:off x="1622545" y="2914385"/>
                <a:ext cx="6574536" cy="986039"/>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To measure the output on the basis of Z, we have calculated the expectation as:</a:t>
                </a:r>
                <a:endParaRPr lang="en-IN" sz="2200" i="1" dirty="0">
                  <a:solidFill>
                    <a:srgbClr val="7030A0"/>
                  </a:solidFill>
                  <a:latin typeface="Cambria Math" panose="02040503050406030204" pitchFamily="18" charset="0"/>
                </a:endParaRPr>
              </a:p>
              <a:p>
                <a:pPr algn="ctr"/>
                <a14:m>
                  <m:oMath xmlns:m="http://schemas.openxmlformats.org/officeDocument/2006/math">
                    <m:sSub>
                      <m:sSubPr>
                        <m:ctrlPr>
                          <a:rPr lang="en-IN" sz="2200" i="1" dirty="0" smtClean="0">
                            <a:solidFill>
                              <a:srgbClr val="7030A0"/>
                            </a:solidFill>
                            <a:latin typeface="Cambria Math" panose="02040503050406030204" pitchFamily="18" charset="0"/>
                          </a:rPr>
                        </m:ctrlPr>
                      </m:sSubPr>
                      <m:e>
                        <m:r>
                          <a:rPr lang="en-IN" sz="2200" i="1" dirty="0">
                            <a:solidFill>
                              <a:srgbClr val="7030A0"/>
                            </a:solidFill>
                            <a:latin typeface="Cambria Math" panose="02040503050406030204" pitchFamily="18" charset="0"/>
                          </a:rPr>
                          <m:t>∅</m:t>
                        </m:r>
                      </m:e>
                      <m:sub>
                        <m:r>
                          <a:rPr lang="en-IN" sz="2200" i="1" dirty="0">
                            <a:solidFill>
                              <a:srgbClr val="7030A0"/>
                            </a:solidFill>
                            <a:latin typeface="Cambria Math" panose="02040503050406030204" pitchFamily="18" charset="0"/>
                          </a:rPr>
                          <m:t>𝑧</m:t>
                        </m:r>
                      </m:sub>
                    </m:sSub>
                  </m:oMath>
                </a14:m>
                <a:r>
                  <a:rPr lang="en-IN" sz="2200" dirty="0">
                    <a:solidFill>
                      <a:srgbClr val="7030A0"/>
                    </a:solidFill>
                    <a:latin typeface="Times New Roman" panose="02020603050405020304" pitchFamily="18" charset="0"/>
                    <a:cs typeface="Times New Roman" panose="02020603050405020304" pitchFamily="18" charset="0"/>
                  </a:rPr>
                  <a:t> = </a:t>
                </a:r>
                <a14:m>
                  <m:oMath xmlns:m="http://schemas.openxmlformats.org/officeDocument/2006/math">
                    <m:nary>
                      <m:naryPr>
                        <m:chr m:val="∑"/>
                        <m:ctrlPr>
                          <a:rPr lang="en-IN" sz="2200" i="1">
                            <a:solidFill>
                              <a:srgbClr val="7030A0"/>
                            </a:solidFill>
                            <a:latin typeface="Cambria Math" panose="02040503050406030204" pitchFamily="18" charset="0"/>
                            <a:cs typeface="Times New Roman" panose="02020603050405020304" pitchFamily="18" charset="0"/>
                          </a:rPr>
                        </m:ctrlPr>
                      </m:naryPr>
                      <m:sub>
                        <m:r>
                          <m:rPr>
                            <m:brk m:alnAt="23"/>
                          </m:rPr>
                          <a:rPr lang="en-IN" sz="2200" i="1">
                            <a:solidFill>
                              <a:srgbClr val="7030A0"/>
                            </a:solidFill>
                            <a:latin typeface="Cambria Math" panose="02040503050406030204" pitchFamily="18" charset="0"/>
                            <a:cs typeface="Times New Roman" panose="02020603050405020304" pitchFamily="18" charset="0"/>
                          </a:rPr>
                          <m:t>𝑖</m:t>
                        </m:r>
                      </m:sub>
                      <m:sup>
                        <m:r>
                          <a:rPr lang="en-IN" sz="2200" i="1">
                            <a:solidFill>
                              <a:srgbClr val="7030A0"/>
                            </a:solidFill>
                            <a:latin typeface="Cambria Math" panose="02040503050406030204" pitchFamily="18" charset="0"/>
                            <a:cs typeface="Times New Roman" panose="02020603050405020304" pitchFamily="18" charset="0"/>
                          </a:rPr>
                          <m:t>𝑛</m:t>
                        </m:r>
                      </m:sup>
                      <m:e>
                        <m:sSub>
                          <m:sSubPr>
                            <m:ctrlPr>
                              <a:rPr lang="en-IN" sz="2200" i="1">
                                <a:solidFill>
                                  <a:srgbClr val="7030A0"/>
                                </a:solidFill>
                                <a:latin typeface="Cambria Math" panose="02040503050406030204" pitchFamily="18" charset="0"/>
                                <a:cs typeface="Times New Roman" panose="02020603050405020304" pitchFamily="18" charset="0"/>
                              </a:rPr>
                            </m:ctrlPr>
                          </m:sSubPr>
                          <m:e>
                            <m:r>
                              <a:rPr lang="en-IN" sz="2200" i="1">
                                <a:solidFill>
                                  <a:srgbClr val="7030A0"/>
                                </a:solidFill>
                                <a:latin typeface="Cambria Math" panose="02040503050406030204" pitchFamily="18" charset="0"/>
                                <a:cs typeface="Times New Roman" panose="02020603050405020304" pitchFamily="18" charset="0"/>
                              </a:rPr>
                              <m:t>𝑍</m:t>
                            </m:r>
                          </m:e>
                          <m:sub>
                            <m:r>
                              <a:rPr lang="en-IN" sz="2200" i="1">
                                <a:solidFill>
                                  <a:srgbClr val="7030A0"/>
                                </a:solidFill>
                                <a:latin typeface="Cambria Math" panose="02040503050406030204" pitchFamily="18" charset="0"/>
                                <a:cs typeface="Times New Roman" panose="02020603050405020304" pitchFamily="18" charset="0"/>
                              </a:rPr>
                              <m:t>𝑖</m:t>
                            </m:r>
                          </m:sub>
                        </m:sSub>
                      </m:e>
                    </m:nary>
                  </m:oMath>
                </a14:m>
                <a:r>
                  <a:rPr lang="en-IN" sz="2200" dirty="0">
                    <a:solidFill>
                      <a:srgbClr val="7030A0"/>
                    </a:solidFill>
                    <a:latin typeface="Times New Roman" panose="02020603050405020304" pitchFamily="18" charset="0"/>
                    <a:cs typeface="Times New Roman" panose="02020603050405020304" pitchFamily="18" charset="0"/>
                  </a:rPr>
                  <a:t> </a:t>
                </a:r>
                <a14:m>
                  <m:oMath xmlns:m="http://schemas.openxmlformats.org/officeDocument/2006/math">
                    <m:r>
                      <a:rPr lang="en-IN" sz="2200" i="1" dirty="0">
                        <a:solidFill>
                          <a:srgbClr val="7030A0"/>
                        </a:solidFill>
                        <a:latin typeface="Cambria Math" panose="02040503050406030204" pitchFamily="18" charset="0"/>
                        <a:cs typeface="Times New Roman" panose="02020603050405020304" pitchFamily="18" charset="0"/>
                      </a:rPr>
                      <m:t>𝑓</m:t>
                    </m:r>
                    <m:r>
                      <a:rPr lang="en-IN" sz="2200" i="1" dirty="0">
                        <a:solidFill>
                          <a:srgbClr val="7030A0"/>
                        </a:solidFill>
                        <a:latin typeface="Cambria Math" panose="02040503050406030204" pitchFamily="18" charset="0"/>
                        <a:cs typeface="Times New Roman" panose="02020603050405020304" pitchFamily="18" charset="0"/>
                      </a:rPr>
                      <m:t>(</m:t>
                    </m:r>
                    <m:sSub>
                      <m:sSubPr>
                        <m:ctrlPr>
                          <a:rPr lang="en-IN" sz="2200" i="1" dirty="0">
                            <a:solidFill>
                              <a:srgbClr val="7030A0"/>
                            </a:solidFill>
                            <a:latin typeface="Cambria Math" panose="02040503050406030204" pitchFamily="18" charset="0"/>
                            <a:cs typeface="Times New Roman" panose="02020603050405020304" pitchFamily="18" charset="0"/>
                          </a:rPr>
                        </m:ctrlPr>
                      </m:sSubPr>
                      <m:e>
                        <m:r>
                          <a:rPr lang="en-IN" sz="2200" i="1" dirty="0">
                            <a:solidFill>
                              <a:srgbClr val="7030A0"/>
                            </a:solidFill>
                            <a:latin typeface="Cambria Math" panose="02040503050406030204" pitchFamily="18" charset="0"/>
                            <a:cs typeface="Times New Roman" panose="02020603050405020304" pitchFamily="18" charset="0"/>
                          </a:rPr>
                          <m:t>𝑍</m:t>
                        </m:r>
                      </m:e>
                      <m:sub>
                        <m:r>
                          <a:rPr lang="en-IN" sz="2200" i="1" dirty="0">
                            <a:solidFill>
                              <a:srgbClr val="7030A0"/>
                            </a:solidFill>
                            <a:latin typeface="Cambria Math" panose="02040503050406030204" pitchFamily="18" charset="0"/>
                            <a:cs typeface="Times New Roman" panose="02020603050405020304" pitchFamily="18" charset="0"/>
                          </a:rPr>
                          <m:t>𝑖</m:t>
                        </m:r>
                      </m:sub>
                    </m:sSub>
                    <m:r>
                      <a:rPr lang="en-IN" sz="2200" i="1" dirty="0">
                        <a:solidFill>
                          <a:srgbClr val="7030A0"/>
                        </a:solidFill>
                        <a:latin typeface="Cambria Math" panose="02040503050406030204" pitchFamily="18" charset="0"/>
                        <a:cs typeface="Times New Roman" panose="02020603050405020304" pitchFamily="18" charset="0"/>
                      </a:rPr>
                      <m:t>)</m:t>
                    </m:r>
                  </m:oMath>
                </a14:m>
                <a:endParaRPr lang="en-IN" sz="2200" dirty="0">
                  <a:solidFill>
                    <a:srgbClr val="7030A0"/>
                  </a:solidFill>
                </a:endParaRPr>
              </a:p>
            </p:txBody>
          </p:sp>
        </mc:Choice>
        <mc:Fallback xmlns="">
          <p:sp>
            <p:nvSpPr>
              <p:cNvPr id="17" name="TextBox 16">
                <a:extLst>
                  <a:ext uri="{FF2B5EF4-FFF2-40B4-BE49-F238E27FC236}">
                    <a16:creationId xmlns:a16="http://schemas.microsoft.com/office/drawing/2014/main" id="{8B84058F-2B32-4E6C-B937-0B3147387ACC}"/>
                  </a:ext>
                </a:extLst>
              </p:cNvPr>
              <p:cNvSpPr txBox="1">
                <a:spLocks noRot="1" noChangeAspect="1" noMove="1" noResize="1" noEditPoints="1" noAdjustHandles="1" noChangeArrowheads="1" noChangeShapeType="1" noTextEdit="1"/>
              </p:cNvSpPr>
              <p:nvPr/>
            </p:nvSpPr>
            <p:spPr>
              <a:xfrm>
                <a:off x="1622545" y="2914385"/>
                <a:ext cx="6574536" cy="986039"/>
              </a:xfrm>
              <a:prstGeom prst="rect">
                <a:avLst/>
              </a:prstGeom>
              <a:blipFill>
                <a:blip r:embed="rId3"/>
                <a:stretch>
                  <a:fillRect l="-741" t="-3086" b="-82099"/>
                </a:stretch>
              </a:blipFill>
            </p:spPr>
            <p:txBody>
              <a:bodyPr/>
              <a:lstStyle/>
              <a:p>
                <a:r>
                  <a:rPr lang="en-IN">
                    <a:noFill/>
                  </a:rPr>
                  <a:t> </a:t>
                </a:r>
              </a:p>
            </p:txBody>
          </p:sp>
        </mc:Fallback>
      </mc:AlternateContent>
      <p:sp>
        <p:nvSpPr>
          <p:cNvPr id="18" name="TextBox 17">
            <a:extLst>
              <a:ext uri="{FF2B5EF4-FFF2-40B4-BE49-F238E27FC236}">
                <a16:creationId xmlns:a16="http://schemas.microsoft.com/office/drawing/2014/main" id="{2BF1BC3C-56DD-4F4E-BC1D-5C1A85144429}"/>
              </a:ext>
            </a:extLst>
          </p:cNvPr>
          <p:cNvSpPr txBox="1"/>
          <p:nvPr/>
        </p:nvSpPr>
        <p:spPr>
          <a:xfrm>
            <a:off x="2428597" y="5416671"/>
            <a:ext cx="4050792" cy="307777"/>
          </a:xfrm>
          <a:prstGeom prst="rect">
            <a:avLst/>
          </a:prstGeom>
          <a:noFill/>
        </p:spPr>
        <p:txBody>
          <a:bodyPr wrap="square" rtlCol="0">
            <a:spAutoFit/>
          </a:bodyPr>
          <a:lstStyle/>
          <a:p>
            <a:pPr algn="ctr"/>
            <a:r>
              <a:rPr lang="en-IN" sz="1400" dirty="0">
                <a:solidFill>
                  <a:srgbClr val="7030A0"/>
                </a:solidFill>
                <a:latin typeface="Times New Roman" panose="02020603050405020304" pitchFamily="18" charset="0"/>
                <a:cs typeface="Times New Roman" panose="02020603050405020304" pitchFamily="18" charset="0"/>
              </a:rPr>
              <a:t>1-Qubit Quantum Circuit</a:t>
            </a:r>
          </a:p>
        </p:txBody>
      </p:sp>
      <p:pic>
        <p:nvPicPr>
          <p:cNvPr id="50" name="Picture 8">
            <a:extLst>
              <a:ext uri="{FF2B5EF4-FFF2-40B4-BE49-F238E27FC236}">
                <a16:creationId xmlns:a16="http://schemas.microsoft.com/office/drawing/2014/main" id="{9C800A82-9E65-4000-92E3-D766B165FA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0" t="11488" r="2514" b="22087"/>
          <a:stretch/>
        </p:blipFill>
        <p:spPr bwMode="auto">
          <a:xfrm>
            <a:off x="2227932" y="4145655"/>
            <a:ext cx="4452122" cy="12710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5063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172625" y="3083954"/>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00299" y="1560447"/>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154828" y="29337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00300" y="4092057"/>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A894454-D332-4AB0-829E-83E8CE6601EE}"/>
              </a:ext>
            </a:extLst>
          </p:cNvPr>
          <p:cNvSpPr txBox="1"/>
          <p:nvPr/>
        </p:nvSpPr>
        <p:spPr>
          <a:xfrm>
            <a:off x="3932421" y="199038"/>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THE </a:t>
            </a:r>
          </a:p>
          <a:p>
            <a:pPr algn="r"/>
            <a:r>
              <a:rPr lang="en-US" sz="3200" dirty="0">
                <a:solidFill>
                  <a:srgbClr val="30778B"/>
                </a:solidFill>
                <a:latin typeface="Roboto Black" panose="02000000000000000000" pitchFamily="2" charset="0"/>
                <a:ea typeface="Roboto Black" panose="02000000000000000000" pitchFamily="2" charset="0"/>
              </a:rPr>
              <a:t>NEURAL NETWORK</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8350505" y="708216"/>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403313" y="1419721"/>
            <a:ext cx="6546635" cy="4644156"/>
          </a:xfrm>
          <a:prstGeom prst="rect">
            <a:avLst/>
          </a:prstGeom>
        </p:spPr>
        <p:txBody>
          <a:bodyPr wrap="square">
            <a:spAutoFit/>
          </a:bodyPr>
          <a:lstStyle/>
          <a:p>
            <a:pPr hangingPunct="0"/>
            <a:r>
              <a:rPr lang="en-US" dirty="0">
                <a:solidFill>
                  <a:srgbClr val="002060"/>
                </a:solidFill>
                <a:latin typeface="Times New Roman" panose="02020603050405020304" pitchFamily="18" charset="0"/>
                <a:cs typeface="Times New Roman" panose="02020603050405020304" pitchFamily="18" charset="0"/>
              </a:rPr>
              <a:t>We have use a parameterized quantum circuit to construct a hidden layer for the neural network to produce a quantum-classical neural network. The term "parameterized quantum circuit" refers to a quantum circuit in which each gate's rotation angle is determined by the elements of a classical input vector. The parameterized circuit will be fed with the outputs from the previous layer of the neural network. The quantum circuit's measurement data may then be gathered and utilized as inputs for the layers below.</a:t>
            </a:r>
          </a:p>
          <a:p>
            <a:pPr hangingPunct="0"/>
            <a:endParaRPr lang="en-US" dirty="0">
              <a:solidFill>
                <a:srgbClr val="002060"/>
              </a:solidFill>
              <a:latin typeface="Times New Roman" panose="02020603050405020304" pitchFamily="18" charset="0"/>
              <a:cs typeface="Times New Roman" panose="02020603050405020304" pitchFamily="18" charset="0"/>
            </a:endParaRPr>
          </a:p>
          <a:p>
            <a:pPr hangingPunct="0"/>
            <a:r>
              <a:rPr lang="en-US" dirty="0">
                <a:solidFill>
                  <a:srgbClr val="002060"/>
                </a:solidFill>
                <a:latin typeface="Times New Roman" panose="02020603050405020304" pitchFamily="18" charset="0"/>
                <a:cs typeface="Times New Roman" panose="02020603050405020304" pitchFamily="18" charset="0"/>
              </a:rPr>
              <a:t>Algorithms/type of network used are:</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Feed forward neural network</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Forward pass for QCNN</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Quantum Backpropagation Algorithm (Backward pass)</a:t>
            </a:r>
          </a:p>
          <a:p>
            <a:pPr hangingPunct="0"/>
            <a:endParaRPr lang="en-IN" dirty="0">
              <a:solidFill>
                <a:srgbClr val="002060"/>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sp>
        <p:nvSpPr>
          <p:cNvPr id="2" name="TextBox 1">
            <a:extLst>
              <a:ext uri="{FF2B5EF4-FFF2-40B4-BE49-F238E27FC236}">
                <a16:creationId xmlns:a16="http://schemas.microsoft.com/office/drawing/2014/main" id="{1BBF5B7D-014B-44ED-950F-7B4D2F8F47D2}"/>
              </a:ext>
            </a:extLst>
          </p:cNvPr>
          <p:cNvSpPr txBox="1"/>
          <p:nvPr/>
        </p:nvSpPr>
        <p:spPr>
          <a:xfrm>
            <a:off x="1534451" y="3352650"/>
            <a:ext cx="749808" cy="892552"/>
          </a:xfrm>
          <a:prstGeom prst="rect">
            <a:avLst/>
          </a:prstGeom>
          <a:noFill/>
        </p:spPr>
        <p:txBody>
          <a:bodyPr wrap="square" rtlCol="0">
            <a:spAutoFit/>
          </a:bodyPr>
          <a:lstStyle/>
          <a:p>
            <a:r>
              <a:rPr lang="en-IN" sz="1300" dirty="0">
                <a:solidFill>
                  <a:schemeClr val="bg1"/>
                </a:solidFill>
              </a:rPr>
              <a:t>Forward pass</a:t>
            </a:r>
          </a:p>
          <a:p>
            <a:endParaRPr lang="en-IN" sz="1300" dirty="0">
              <a:solidFill>
                <a:schemeClr val="bg1"/>
              </a:solidFill>
            </a:endParaRPr>
          </a:p>
          <a:p>
            <a:r>
              <a:rPr lang="en-IN" sz="1300" dirty="0">
                <a:solidFill>
                  <a:schemeClr val="bg1"/>
                </a:solidFill>
              </a:rPr>
              <a:t>I/O prep</a:t>
            </a:r>
          </a:p>
        </p:txBody>
      </p:sp>
      <p:sp>
        <p:nvSpPr>
          <p:cNvPr id="18" name="TextBox 17">
            <a:extLst>
              <a:ext uri="{FF2B5EF4-FFF2-40B4-BE49-F238E27FC236}">
                <a16:creationId xmlns:a16="http://schemas.microsoft.com/office/drawing/2014/main" id="{7FF77086-4707-42E7-B8CB-DA0C02C6506F}"/>
              </a:ext>
            </a:extLst>
          </p:cNvPr>
          <p:cNvSpPr txBox="1"/>
          <p:nvPr/>
        </p:nvSpPr>
        <p:spPr>
          <a:xfrm>
            <a:off x="2408402" y="4237449"/>
            <a:ext cx="1075830" cy="1092607"/>
          </a:xfrm>
          <a:prstGeom prst="rect">
            <a:avLst/>
          </a:prstGeom>
          <a:noFill/>
        </p:spPr>
        <p:txBody>
          <a:bodyPr wrap="square" rtlCol="0">
            <a:spAutoFit/>
          </a:bodyPr>
          <a:lstStyle/>
          <a:p>
            <a:r>
              <a:rPr lang="en-IN" sz="1300" dirty="0">
                <a:solidFill>
                  <a:schemeClr val="bg1"/>
                </a:solidFill>
              </a:rPr>
              <a:t>Quantum Back</a:t>
            </a:r>
          </a:p>
          <a:p>
            <a:r>
              <a:rPr lang="en-IN" sz="1300" dirty="0">
                <a:solidFill>
                  <a:schemeClr val="bg1"/>
                </a:solidFill>
              </a:rPr>
              <a:t>Propagation</a:t>
            </a:r>
          </a:p>
          <a:p>
            <a:endParaRPr lang="en-IN" sz="1300" dirty="0">
              <a:solidFill>
                <a:schemeClr val="bg1"/>
              </a:solidFill>
            </a:endParaRPr>
          </a:p>
          <a:p>
            <a:endParaRPr lang="en-IN" sz="1300" dirty="0">
              <a:solidFill>
                <a:schemeClr val="bg1"/>
              </a:solidFill>
            </a:endParaRPr>
          </a:p>
        </p:txBody>
      </p:sp>
      <p:sp>
        <p:nvSpPr>
          <p:cNvPr id="19" name="TextBox 18">
            <a:extLst>
              <a:ext uri="{FF2B5EF4-FFF2-40B4-BE49-F238E27FC236}">
                <a16:creationId xmlns:a16="http://schemas.microsoft.com/office/drawing/2014/main" id="{3D4FD362-EA32-4CF2-A739-97590110379C}"/>
              </a:ext>
            </a:extLst>
          </p:cNvPr>
          <p:cNvSpPr txBox="1"/>
          <p:nvPr/>
        </p:nvSpPr>
        <p:spPr>
          <a:xfrm>
            <a:off x="1288604" y="372553"/>
            <a:ext cx="1255881" cy="1092607"/>
          </a:xfrm>
          <a:prstGeom prst="rect">
            <a:avLst/>
          </a:prstGeom>
          <a:noFill/>
        </p:spPr>
        <p:txBody>
          <a:bodyPr wrap="square" rtlCol="0">
            <a:spAutoFit/>
          </a:bodyPr>
          <a:lstStyle/>
          <a:p>
            <a:r>
              <a:rPr lang="en-IN" sz="1300" dirty="0">
                <a:solidFill>
                  <a:schemeClr val="bg1"/>
                </a:solidFill>
              </a:rPr>
              <a:t>Parameterized quantum circuit</a:t>
            </a:r>
          </a:p>
          <a:p>
            <a:endParaRPr lang="en-IN" sz="1300" dirty="0">
              <a:solidFill>
                <a:schemeClr val="bg1"/>
              </a:solidFill>
            </a:endParaRPr>
          </a:p>
          <a:p>
            <a:r>
              <a:rPr lang="en-IN" sz="1300" dirty="0">
                <a:solidFill>
                  <a:schemeClr val="bg1"/>
                </a:solidFill>
              </a:rPr>
              <a:t>       1-qubit </a:t>
            </a:r>
          </a:p>
          <a:p>
            <a:r>
              <a:rPr lang="en-IN" sz="1300" dirty="0">
                <a:solidFill>
                  <a:schemeClr val="bg1"/>
                </a:solidFill>
              </a:rPr>
              <a:t>        circuit</a:t>
            </a:r>
          </a:p>
        </p:txBody>
      </p:sp>
      <p:sp>
        <p:nvSpPr>
          <p:cNvPr id="20" name="TextBox 19">
            <a:extLst>
              <a:ext uri="{FF2B5EF4-FFF2-40B4-BE49-F238E27FC236}">
                <a16:creationId xmlns:a16="http://schemas.microsoft.com/office/drawing/2014/main" id="{C1124B05-8D59-472D-A116-C01D36211163}"/>
              </a:ext>
            </a:extLst>
          </p:cNvPr>
          <p:cNvSpPr txBox="1"/>
          <p:nvPr/>
        </p:nvSpPr>
        <p:spPr>
          <a:xfrm>
            <a:off x="2353504" y="1716866"/>
            <a:ext cx="1255881" cy="692497"/>
          </a:xfrm>
          <a:prstGeom prst="rect">
            <a:avLst/>
          </a:prstGeom>
          <a:noFill/>
        </p:spPr>
        <p:txBody>
          <a:bodyPr wrap="square" rtlCol="0">
            <a:spAutoFit/>
          </a:bodyPr>
          <a:lstStyle/>
          <a:p>
            <a:r>
              <a:rPr lang="en-IN" sz="1300" dirty="0">
                <a:solidFill>
                  <a:schemeClr val="bg1"/>
                </a:solidFill>
              </a:rPr>
              <a:t>Hidden layer</a:t>
            </a:r>
          </a:p>
          <a:p>
            <a:endParaRPr lang="en-IN" sz="1300" dirty="0">
              <a:solidFill>
                <a:schemeClr val="bg1"/>
              </a:solidFill>
            </a:endParaRPr>
          </a:p>
          <a:p>
            <a:r>
              <a:rPr lang="en-IN" sz="1300" dirty="0">
                <a:solidFill>
                  <a:schemeClr val="bg1"/>
                </a:solidFill>
              </a:rPr>
              <a:t>2 Layer Node</a:t>
            </a:r>
          </a:p>
        </p:txBody>
      </p:sp>
      <p:sp>
        <p:nvSpPr>
          <p:cNvPr id="3" name="Rectangle 2">
            <a:extLst>
              <a:ext uri="{FF2B5EF4-FFF2-40B4-BE49-F238E27FC236}">
                <a16:creationId xmlns:a16="http://schemas.microsoft.com/office/drawing/2014/main" id="{17CBA8BD-86BB-4CB2-B4A8-328640352DE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37A041A-355A-4116-983D-EE7A3CC5D1E7}"/>
                  </a:ext>
                </a:extLst>
              </p:cNvPr>
              <p:cNvSpPr txBox="1"/>
              <p:nvPr/>
            </p:nvSpPr>
            <p:spPr>
              <a:xfrm>
                <a:off x="2652376" y="5001768"/>
                <a:ext cx="493160"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IN" i="1">
                              <a:solidFill>
                                <a:schemeClr val="bg1"/>
                              </a:solidFill>
                              <a:latin typeface="Cambria Math" panose="02040503050406030204" pitchFamily="18" charset="0"/>
                            </a:rPr>
                          </m:ctrlPr>
                        </m:fPr>
                        <m:num>
                          <m:r>
                            <a:rPr lang="en-IN" i="1">
                              <a:solidFill>
                                <a:schemeClr val="bg1"/>
                              </a:solidFill>
                              <a:latin typeface="Cambria Math" panose="02040503050406030204" pitchFamily="18" charset="0"/>
                            </a:rPr>
                            <m:t>𝜕</m:t>
                          </m:r>
                          <m:r>
                            <a:rPr lang="en-IN" i="1">
                              <a:solidFill>
                                <a:schemeClr val="bg1"/>
                              </a:solidFill>
                              <a:latin typeface="Cambria Math" panose="02040503050406030204" pitchFamily="18" charset="0"/>
                            </a:rPr>
                            <m:t>𝐿</m:t>
                          </m:r>
                        </m:num>
                        <m:den>
                          <m:r>
                            <a:rPr lang="en-IN" i="1">
                              <a:solidFill>
                                <a:schemeClr val="bg1"/>
                              </a:solidFill>
                              <a:latin typeface="Cambria Math" panose="02040503050406030204" pitchFamily="18" charset="0"/>
                            </a:rPr>
                            <m:t>𝜕</m:t>
                          </m:r>
                          <m:sSup>
                            <m:sSupPr>
                              <m:ctrlPr>
                                <a:rPr lang="en-IN" i="1">
                                  <a:solidFill>
                                    <a:schemeClr val="bg1"/>
                                  </a:solidFill>
                                  <a:latin typeface="Cambria Math" panose="02040503050406030204" pitchFamily="18" charset="0"/>
                                </a:rPr>
                              </m:ctrlPr>
                            </m:sSupPr>
                            <m:e>
                              <m:r>
                                <a:rPr lang="en-IN" i="1">
                                  <a:solidFill>
                                    <a:schemeClr val="bg1"/>
                                  </a:solidFill>
                                  <a:latin typeface="Cambria Math" panose="02040503050406030204" pitchFamily="18" charset="0"/>
                                </a:rPr>
                                <m:t>𝐹</m:t>
                              </m:r>
                            </m:e>
                            <m:sup>
                              <m:r>
                                <a:rPr lang="en-IN" i="1">
                                  <a:solidFill>
                                    <a:schemeClr val="bg1"/>
                                  </a:solidFill>
                                  <a:latin typeface="Cambria Math" panose="02040503050406030204" pitchFamily="18" charset="0"/>
                                </a:rPr>
                                <m:t>𝑙</m:t>
                              </m:r>
                            </m:sup>
                          </m:sSup>
                        </m:den>
                      </m:f>
                    </m:oMath>
                  </m:oMathPara>
                </a14:m>
                <a:endParaRPr lang="en-IN" dirty="0"/>
              </a:p>
            </p:txBody>
          </p:sp>
        </mc:Choice>
        <mc:Fallback xmlns="">
          <p:sp>
            <p:nvSpPr>
              <p:cNvPr id="4" name="TextBox 3">
                <a:extLst>
                  <a:ext uri="{FF2B5EF4-FFF2-40B4-BE49-F238E27FC236}">
                    <a16:creationId xmlns:a16="http://schemas.microsoft.com/office/drawing/2014/main" id="{C37A041A-355A-4116-983D-EE7A3CC5D1E7}"/>
                  </a:ext>
                </a:extLst>
              </p:cNvPr>
              <p:cNvSpPr txBox="1">
                <a:spLocks noRot="1" noChangeAspect="1" noMove="1" noResize="1" noEditPoints="1" noAdjustHandles="1" noChangeArrowheads="1" noChangeShapeType="1" noTextEdit="1"/>
              </p:cNvSpPr>
              <p:nvPr/>
            </p:nvSpPr>
            <p:spPr>
              <a:xfrm>
                <a:off x="2652376" y="5001768"/>
                <a:ext cx="493160" cy="619016"/>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893524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761</TotalTime>
  <Words>1143</Words>
  <Application>Microsoft Office PowerPoint</Application>
  <PresentationFormat>Widescreen</PresentationFormat>
  <Paragraphs>108</Paragraphs>
  <Slides>14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14</vt:i4>
      </vt:variant>
    </vt:vector>
  </HeadingPairs>
  <TitlesOfParts>
    <vt:vector size="28" baseType="lpstr">
      <vt:lpstr>游ゴシック</vt:lpstr>
      <vt:lpstr>Arial</vt:lpstr>
      <vt:lpstr>Calibri</vt:lpstr>
      <vt:lpstr>Calibri Light</vt:lpstr>
      <vt:lpstr>Cambria Math</vt:lpstr>
      <vt:lpstr>Open Sans</vt:lpstr>
      <vt:lpstr>Roboto</vt:lpstr>
      <vt:lpstr>Roboto Black</vt:lpstr>
      <vt:lpstr>Roboto Light</vt:lpstr>
      <vt:lpstr>Roboto Medium</vt:lpstr>
      <vt:lpstr>Tahoma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Aman</cp:lastModifiedBy>
  <cp:revision>78</cp:revision>
  <dcterms:created xsi:type="dcterms:W3CDTF">2017-12-06T08:18:38Z</dcterms:created>
  <dcterms:modified xsi:type="dcterms:W3CDTF">2022-10-13T21:17:06Z</dcterms:modified>
</cp:coreProperties>
</file>

<file path=docProps/thumbnail.jpeg>
</file>